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1" r:id="rId4"/>
    <p:sldId id="262" r:id="rId5"/>
    <p:sldId id="266" r:id="rId6"/>
    <p:sldId id="267" r:id="rId7"/>
    <p:sldId id="263" r:id="rId8"/>
    <p:sldId id="264" r:id="rId9"/>
    <p:sldId id="268" r:id="rId10"/>
    <p:sldId id="269" r:id="rId11"/>
    <p:sldId id="270" r:id="rId12"/>
  </p:sldIdLst>
  <p:sldSz cx="12192000" cy="6858000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18"/>
    <a:srgbClr val="0E964F"/>
    <a:srgbClr val="4D0397"/>
    <a:srgbClr val="5603A9"/>
    <a:srgbClr val="6F04DA"/>
    <a:srgbClr val="00A4DE"/>
    <a:srgbClr val="701800"/>
    <a:srgbClr val="681600"/>
    <a:srgbClr val="EA8B00"/>
    <a:srgbClr val="FB8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41" autoAdjust="0"/>
    <p:restoredTop sz="94660"/>
  </p:normalViewPr>
  <p:slideViewPr>
    <p:cSldViewPr snapToGrid="0">
      <p:cViewPr>
        <p:scale>
          <a:sx n="75" d="100"/>
          <a:sy n="75" d="100"/>
        </p:scale>
        <p:origin x="-73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75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2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1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3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1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9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C34F5-BDE2-4375-B83B-F49841317258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3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team.vk.company/" TargetMode="External"/><Relationship Id="rId4" Type="http://schemas.openxmlformats.org/officeDocument/2006/relationships/hyperlink" Target="https://rsv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file:///C:\Users\&#1048;&#1088;&#1080;&#1085;&#1072;\Desktop\&#1062;&#1054;&#1055;&#1055;\&#1055;&#1086;&#1076;&#1075;&#1086;&#1090;&#1086;&#1074;&#1082;&#1072;%20&#1051;&#1054;&#1048;&#1056;&#1054;\&#1084;&#1086;&#1077;%20&#1074;&#1099;&#1089;&#1090;&#1091;&#1087;&#1083;&#1077;&#1085;&#1080;&#1077;%2027.10.2022\%20http:\copp47.ru\%20%20%20%0d" TargetMode="External"/><Relationship Id="rId4" Type="http://schemas.openxmlformats.org/officeDocument/2006/relationships/hyperlink" Target="https://trudvsem.ru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copp47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hyperlink" Target="file:///C:\Users\&#1048;&#1088;&#1080;&#1085;&#1072;\Desktop\&#1062;&#1054;&#1055;&#1055;\&#1055;&#1086;&#1076;&#1075;&#1086;&#1090;&#1086;&#1074;&#1082;&#1072;%20&#1051;&#1054;&#1048;&#1056;&#1054;\&#1084;&#1086;&#1077;%20&#1074;&#1099;&#1089;&#1090;&#1091;&#1087;&#1083;&#1077;&#1085;&#1080;&#1077;%2027.10.2022\%20http:\copp47.ru\%20%20%20%0d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" y="6030"/>
            <a:ext cx="12156671" cy="685927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24648" y="1910283"/>
            <a:ext cx="7488832" cy="233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rgbClr val="009218"/>
                </a:solidFill>
                <a:latin typeface="Arial Black" panose="020B0A04020102020204" pitchFamily="34" charset="0"/>
              </a:rPr>
              <a:t>"Деятельность центров карьеры на базе профессиональных образовательных организаций по совершенствованию подготовки кадров для экономики региона"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3015" y="4402951"/>
            <a:ext cx="607268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Докладчик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Москвина Ирина Александровна</a:t>
            </a:r>
          </a:p>
          <a:p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директора-</a:t>
            </a:r>
          </a:p>
          <a:p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 ЦОПП ЛО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17367" t="37580" r="44274" b="30854"/>
          <a:stretch/>
        </p:blipFill>
        <p:spPr bwMode="auto">
          <a:xfrm>
            <a:off x="700722" y="379726"/>
            <a:ext cx="2613978" cy="13261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4"/>
          <a:srcRect l="17009" t="39172" r="72595" b="41698"/>
          <a:stretch/>
        </p:blipFill>
        <p:spPr bwMode="auto">
          <a:xfrm>
            <a:off x="10795000" y="379726"/>
            <a:ext cx="1006475" cy="11556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799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83132" y="179217"/>
            <a:ext cx="3667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9218"/>
                </a:solidFill>
                <a:latin typeface="Arial Black" panose="020B0A04020102020204" pitchFamily="34" charset="0"/>
              </a:rPr>
              <a:t>Участие в проектах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806816"/>
            <a:ext cx="112302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форматов карьерного лифта для студентов и выпускников - участие в проектах, которые объединяет кадровые, социальные и образовательные проекты со всей России, каждый из которых имеет свою аудиторию и предлагает различные пути к успеху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3100" y="4620606"/>
            <a:ext cx="46310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«Россия — страна возможностей» объединяет 26 конкурсов, проектов и олимпиад. Выбирай то, что интересно именно тебе, чтобы реализовать свои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таланты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https://rsv.ru/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79350" y="4388573"/>
            <a:ext cx="548434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VK объединяет профессионалов, которые работают над сотнями проектов в самых разных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сферах. Обмениваются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идеями и опытом,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ценят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мнений и подходов. Объединение технологий и экспертизы разных команд помогает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более совершенные продукты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https://team.vk.company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6"/>
          <a:srcRect t="13376" r="2960" b="5095"/>
          <a:stretch/>
        </p:blipFill>
        <p:spPr bwMode="auto">
          <a:xfrm>
            <a:off x="6540500" y="1881430"/>
            <a:ext cx="5118014" cy="22841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7"/>
          <a:srcRect t="12421" r="992" b="6370"/>
          <a:stretch/>
        </p:blipFill>
        <p:spPr bwMode="auto">
          <a:xfrm>
            <a:off x="673100" y="1881430"/>
            <a:ext cx="4991100" cy="25381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7661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338" name="Picture 2" descr="Презентация &quot;Англицизмы в речи русского делового человека&quot; - скачать  бесплат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99103"/>
            <a:ext cx="6795287" cy="509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36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Трудоустройство выпускников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4673600"/>
            <a:ext cx="7124700" cy="20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358204" y="140681"/>
            <a:ext cx="64315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Создание «Центров карьеры»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29179" y="1070739"/>
            <a:ext cx="997174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«Центров карьеры» на базе профессиональных образовательных организаций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вызвано необходимостью оказания студентам и выпускникам содействия в трудоустройстве в условиях быстро меняющейся рыночной экономики.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карьеры призван помочь студентам и выпускникам найти себя в профессиональном мире, научиться планировать свою карьеру и достигать поставленные карьерные цели, а также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положительный имидж учреждения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 на рынке труда и образовательных услуг.</a:t>
            </a:r>
          </a:p>
        </p:txBody>
      </p:sp>
    </p:spTree>
    <p:extLst>
      <p:ext uri="{BB962C8B-B14F-4D97-AF65-F5344CB8AC3E}">
        <p14:creationId xmlns:p14="http://schemas.microsoft.com/office/powerpoint/2010/main" val="289184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19465" y="140681"/>
            <a:ext cx="78406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Система содействия трудоустройству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6900" y="971708"/>
            <a:ext cx="787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содействия трудоустройству представляет собой коммуникацию элементов внутренней и внешней среды, которая учитывает как потребности студентов и выпускников в трудоустройстве, так и запросы региона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специалистах.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Содействие трудоустройству выпускников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399" y="971708"/>
            <a:ext cx="1971383" cy="132699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986118" y="2646680"/>
            <a:ext cx="2496377" cy="68834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Внутренняя среда</a:t>
            </a:r>
            <a:endParaRPr lang="ru-RU" sz="200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986118" y="3548380"/>
            <a:ext cx="2496377" cy="54864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Центр карьеры</a:t>
            </a:r>
            <a:endParaRPr lang="ru-RU" sz="200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986118" y="4279900"/>
            <a:ext cx="2496377" cy="91694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Руководители образовательных программ</a:t>
            </a:r>
            <a:endParaRPr lang="ru-RU" sz="200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090384" y="2674620"/>
            <a:ext cx="2730016" cy="7162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Внешняя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среда</a:t>
            </a:r>
            <a:endParaRPr lang="ru-RU" sz="200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986118" y="5441950"/>
            <a:ext cx="2496377" cy="73660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Студенческий совет</a:t>
            </a: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8090384" y="5441950"/>
            <a:ext cx="2730016" cy="67945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Проектные платформы</a:t>
            </a: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8090384" y="4279900"/>
            <a:ext cx="2730016" cy="91694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Порталы по трудоустройству</a:t>
            </a: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8090384" y="3589020"/>
            <a:ext cx="2730016" cy="50800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Компании -партнеры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4229100" y="2646680"/>
            <a:ext cx="431800" cy="353187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Левая фигурная скобка 21"/>
          <p:cNvSpPr/>
          <p:nvPr/>
        </p:nvSpPr>
        <p:spPr>
          <a:xfrm>
            <a:off x="6972300" y="2646680"/>
            <a:ext cx="469900" cy="362712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813301" y="2688590"/>
            <a:ext cx="2057400" cy="10452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Цифровая карьерная среда</a:t>
            </a:r>
            <a:endParaRPr lang="ru-RU" sz="200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3721100" y="2990850"/>
            <a:ext cx="5080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721100" y="3843020"/>
            <a:ext cx="5080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721100" y="4744720"/>
            <a:ext cx="5080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721100" y="5813425"/>
            <a:ext cx="5080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391400" y="2984500"/>
            <a:ext cx="5080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442200" y="3862070"/>
            <a:ext cx="5080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442200" y="4744720"/>
            <a:ext cx="5080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442200" y="5762625"/>
            <a:ext cx="5080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34" idx="0"/>
          </p:cNvCxnSpPr>
          <p:nvPr/>
        </p:nvCxnSpPr>
        <p:spPr>
          <a:xfrm>
            <a:off x="5803902" y="3733800"/>
            <a:ext cx="38099" cy="942657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4641851" y="4676457"/>
            <a:ext cx="2400300" cy="153098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содействия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трудоустройства выпускников</a:t>
            </a:r>
            <a:endParaRPr lang="ru-RU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44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7986" y="159453"/>
            <a:ext cx="81996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9218"/>
                </a:solidFill>
                <a:latin typeface="Arial Black" panose="020B0A04020102020204" pitchFamily="34" charset="0"/>
              </a:rPr>
              <a:t>Организационно-методическое обеспечение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1467" y="1016337"/>
            <a:ext cx="109093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 обеспечение содействия в трудоустройстве выпускников включает в себя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57200" algn="ctr"/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различного вида событий и мероприятий, направленных на содействие в трудоустройстве выпускника (ярмарки вакансий, дни карьеры молодых специалистов, презентационные мероприятия работодателей, проведение круглых столов с работодателями и др.), в том числе в онлайн формате;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базы данных выпускников, находящихся в процессе поиска работы путем заполнения анкет, составления резюме, размещения портфолио на цифровой платформе ЦОПП ЛО и др.;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выпускников с базой вакансий на ресурсах «Работа в России»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https://trudvsem.ru/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цифровой платформе ЦОПП ЛО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http://copp47.ru/ 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стажировками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местами практик, предлагаемыми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работодателями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6"/>
          <a:srcRect l="3222" t="13057" r="5735" b="4696"/>
          <a:stretch/>
        </p:blipFill>
        <p:spPr bwMode="auto">
          <a:xfrm>
            <a:off x="9062074" y="4623494"/>
            <a:ext cx="3009910" cy="20313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Трудоустройство выпускников - Трудоустройство - Международный  казахско-китайский языковой колледж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995" y="5240654"/>
            <a:ext cx="3221355" cy="14141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53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1981" y="174364"/>
            <a:ext cx="5134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009218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Цифровая </a:t>
            </a:r>
            <a:r>
              <a:rPr lang="ru-RU" sz="2400" dirty="0" smtClean="0">
                <a:solidFill>
                  <a:srgbClr val="009218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карьерная </a:t>
            </a:r>
            <a:r>
              <a:rPr lang="ru-RU" sz="2400" dirty="0">
                <a:solidFill>
                  <a:srgbClr val="009218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среда 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4"/>
          <a:srcRect l="3222" t="13057" r="5735" b="4696"/>
          <a:stretch/>
        </p:blipFill>
        <p:spPr bwMode="auto">
          <a:xfrm>
            <a:off x="6759982" y="1130994"/>
            <a:ext cx="5003710" cy="3618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46481" y="781078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Интегратором карьерных возможностей для обучающихся СПО является базовый центр содействию трудоустройства выпускников Центра опережающей профессиональной подготовке Ленинградской области (ЦОПП ЛО) на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азе ГБПОУ ЛО 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Беседский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сельскохозяйственный техникум» 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6753" y="3089727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элементами внешней среды выступает цифровая платформа ЦОПП ЛО, расположенная по адресу: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http://copp47.ru/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27019" y="5025103"/>
            <a:ext cx="50890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цифровой платформы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ЦОПП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  позволят выстроить  эффективное взаимодействие со всеми участниками процесса трудоустройства.</a:t>
            </a:r>
          </a:p>
        </p:txBody>
      </p:sp>
      <p:pic>
        <p:nvPicPr>
          <p:cNvPr id="13" name="Рисунок 12" descr="http://qrcoder.ru/code/?http%3A%2F%2Fcopp47.ru%2F&amp;4&amp;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0" y="5890388"/>
            <a:ext cx="744220" cy="711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qrcoder.ru/code/?https%3A%2F%2Fvk.com%2Fcopp47&amp;4&amp;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272" y="5893653"/>
            <a:ext cx="682028" cy="70867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536753" y="5417384"/>
            <a:ext cx="2454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copp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47.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59586" y="5467172"/>
            <a:ext cx="2419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https://vk.com/copp47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6753" y="454384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ЦОПП ЛО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Ленинградская область,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Волосовский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р-он, пос. Беседа, дом 6, тел./факс: 8(81373)63275,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copp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47@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72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86759" y="868569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52600" y="160683"/>
            <a:ext cx="960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9218"/>
                </a:solidFill>
                <a:latin typeface="Arial Black" panose="020B0A04020102020204" pitchFamily="34" charset="0"/>
              </a:rPr>
              <a:t>Цифровая платформа </a:t>
            </a:r>
            <a:r>
              <a:rPr lang="ru-RU" sz="2000" dirty="0" smtClean="0">
                <a:solidFill>
                  <a:srgbClr val="009218"/>
                </a:solidFill>
                <a:latin typeface="Arial Black" panose="020B0A04020102020204" pitchFamily="34" charset="0"/>
              </a:rPr>
              <a:t>центра опережающей профессиональной подготовки Ленинградской области (ЦОПП ЛО)</a:t>
            </a:r>
            <a:endParaRPr lang="ru-RU" sz="2000" dirty="0">
              <a:solidFill>
                <a:srgbClr val="009218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5025" y="918308"/>
            <a:ext cx="109981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платформа ЦОПП ЛО представляет собой многофункциональный сервис для трудоустройства студентов и выпускников: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модерируемый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вакансий, цифровые резюме студентов, профили работодателей, контроль взаимодействия студентов с работодателями, инструменты подбора, карьерные траектории и организация мероприятий, автоматизация ведения социальных сетей, мониторинг трудоустройства,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внешними платформами и многое другое. 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4"/>
          <a:srcRect t="13376" r="1170" b="5414"/>
          <a:stretch/>
        </p:blipFill>
        <p:spPr bwMode="auto">
          <a:xfrm>
            <a:off x="1592624" y="2889684"/>
            <a:ext cx="8762999" cy="36889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6256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60701" y="191917"/>
            <a:ext cx="716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218"/>
                </a:solidFill>
                <a:latin typeface="Arial Black" panose="020B0A04020102020204" pitchFamily="34" charset="0"/>
              </a:rPr>
              <a:t>Взаимодействие с работодателями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0700" y="865356"/>
            <a:ext cx="82169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прямых связей между предприятием и СПО по конкретным направлениям подготовки специалистов позволяет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актуальный перечень компетенций выпускника, которые должны быть сформированы в рамках определенной образовательной программы на основе профессиональных отраслевых стандартов с учетом прогнозов развития науки, техники и технологий;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научную работу студентов с учетом потребностей и специфики будущего места работы;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систему переподготовки кадров, повышения их квалификации по долгосрочным или краткосрочным программам;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проблему финансирования деятельности СПО в части целевого заказа на подготовку кадров;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эффективные методы управления качеством образовательных программ с учетом требований работодателей;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высокие гарантии трудоустройства выпускников.</a:t>
            </a:r>
          </a:p>
        </p:txBody>
      </p:sp>
      <p:pic>
        <p:nvPicPr>
          <p:cNvPr id="8" name="Рисунок 7" descr="Трудоустройство выпускников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1446312"/>
            <a:ext cx="3428999" cy="447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575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92576" y="160683"/>
            <a:ext cx="4390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009218"/>
                </a:solidFill>
                <a:latin typeface="Arial Black" panose="020B0A04020102020204" pitchFamily="34" charset="0"/>
              </a:rPr>
              <a:t>Формы сотрудничества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86759" y="1355228"/>
            <a:ext cx="7137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сотрудничества СПО и потенциальных работодателей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учебных, производственных практик и стажировок;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и профессиональная переподготовка сотрудников;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 подборе кандидатов на вакансии работодателей среди выпускников, размещение объявлений о вакансиях работодателей;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образовательных, карьерных мероприятий работодателей для студентов и выпускников СПО;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стратегических сессий с участием студентов, преподавателей и работодателей.</a:t>
            </a:r>
          </a:p>
        </p:txBody>
      </p:sp>
      <p:pic>
        <p:nvPicPr>
          <p:cNvPr id="8" name="Рисунок 7" descr="Трудоустройство в Москве (Трудоустройство) - Амплуа, ООО на Bizorg.su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1684486"/>
            <a:ext cx="3232150" cy="3742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9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0E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367" t="37580" r="44274" b="30854"/>
          <a:stretch/>
        </p:blipFill>
        <p:spPr bwMode="auto">
          <a:xfrm>
            <a:off x="186018" y="160683"/>
            <a:ext cx="1401482" cy="62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7009" t="39172" r="72595" b="41698"/>
          <a:stretch/>
        </p:blipFill>
        <p:spPr bwMode="auto">
          <a:xfrm>
            <a:off x="11455399" y="140681"/>
            <a:ext cx="616585" cy="637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73100" y="1260039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 являются важным информационным ресурсом и инструментом для оповещения студентов и выпускников о местах практики, вакансиях, событиях и мероприятиях университета и партнёров.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карьеры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работодателям возможность размещения в социальных сетях актуальной информации о вакансиях, конкурсах, стажировках и других карьерных событиях.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90713" y="187064"/>
            <a:ext cx="9676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9218"/>
                </a:solidFill>
                <a:latin typeface="Arial Black" panose="020B0A04020102020204" pitchFamily="34" charset="0"/>
              </a:rPr>
              <a:t>Социальные сети </a:t>
            </a:r>
            <a:r>
              <a:rPr lang="ru-RU" sz="2400" dirty="0" smtClean="0">
                <a:solidFill>
                  <a:srgbClr val="009218"/>
                </a:solidFill>
                <a:latin typeface="Arial Black" panose="020B0A04020102020204" pitchFamily="34" charset="0"/>
              </a:rPr>
              <a:t>- </a:t>
            </a:r>
            <a:r>
              <a:rPr lang="ru-RU" sz="2400" dirty="0">
                <a:solidFill>
                  <a:srgbClr val="009218"/>
                </a:solidFill>
                <a:latin typeface="Arial Black" panose="020B0A04020102020204" pitchFamily="34" charset="0"/>
              </a:rPr>
              <a:t>элемент системы трудоустройства</a:t>
            </a:r>
          </a:p>
        </p:txBody>
      </p:sp>
      <p:pic>
        <p:nvPicPr>
          <p:cNvPr id="8" name="Рисунок 7" descr="C:\Users\Ирина\Pictures\a8533a2455c74c6_810x260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99" y="4737914"/>
            <a:ext cx="9270999" cy="1906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Использование социальных сетей в онлайн-обучении: преимущества и недостат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1260039"/>
            <a:ext cx="5130800" cy="2880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123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2363</TotalTime>
  <Words>778</Words>
  <Application>Microsoft Office PowerPoint</Application>
  <PresentationFormat>Произвольный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buh3</cp:lastModifiedBy>
  <cp:revision>150</cp:revision>
  <cp:lastPrinted>2022-10-25T06:42:48Z</cp:lastPrinted>
  <dcterms:created xsi:type="dcterms:W3CDTF">2019-05-31T06:38:44Z</dcterms:created>
  <dcterms:modified xsi:type="dcterms:W3CDTF">2022-10-25T10:56:25Z</dcterms:modified>
</cp:coreProperties>
</file>