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8"/>
  </p:notesMasterIdLst>
  <p:sldIdLst>
    <p:sldId id="311" r:id="rId2"/>
    <p:sldId id="322" r:id="rId3"/>
    <p:sldId id="330" r:id="rId4"/>
    <p:sldId id="344" r:id="rId5"/>
    <p:sldId id="323" r:id="rId6"/>
    <p:sldId id="335" r:id="rId7"/>
    <p:sldId id="329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26" r:id="rId18"/>
    <p:sldId id="354" r:id="rId19"/>
    <p:sldId id="355" r:id="rId20"/>
    <p:sldId id="356" r:id="rId21"/>
    <p:sldId id="357" r:id="rId22"/>
    <p:sldId id="358" r:id="rId23"/>
    <p:sldId id="359" r:id="rId24"/>
    <p:sldId id="325" r:id="rId25"/>
    <p:sldId id="360" r:id="rId26"/>
    <p:sldId id="361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2" r:id="rId46"/>
    <p:sldId id="383" r:id="rId47"/>
    <p:sldId id="384" r:id="rId48"/>
    <p:sldId id="385" r:id="rId49"/>
    <p:sldId id="386" r:id="rId50"/>
    <p:sldId id="389" r:id="rId51"/>
    <p:sldId id="387" r:id="rId52"/>
    <p:sldId id="390" r:id="rId53"/>
    <p:sldId id="391" r:id="rId54"/>
    <p:sldId id="392" r:id="rId55"/>
    <p:sldId id="393" r:id="rId56"/>
    <p:sldId id="327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959"/>
    <a:srgbClr val="BA8CDC"/>
    <a:srgbClr val="92D050"/>
    <a:srgbClr val="F8F8F8"/>
    <a:srgbClr val="879FE1"/>
    <a:srgbClr val="568474"/>
    <a:srgbClr val="FDFDFD"/>
    <a:srgbClr val="A66CD2"/>
    <a:srgbClr val="692E9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26" autoAdjust="0"/>
    <p:restoredTop sz="94680" autoAdjust="0"/>
  </p:normalViewPr>
  <p:slideViewPr>
    <p:cSldViewPr snapToGrid="0">
      <p:cViewPr>
        <p:scale>
          <a:sx n="80" d="100"/>
          <a:sy n="80" d="100"/>
        </p:scale>
        <p:origin x="-1099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1F800-D4F1-40F1-B59B-24D16FB634D7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334E-FD70-4482-8604-2E4A5A279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97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97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717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2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2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4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3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D71A9B6-BC84-FDDB-6423-209C668AEE55}"/>
              </a:ext>
            </a:extLst>
          </p:cNvPr>
          <p:cNvSpPr txBox="1"/>
          <p:nvPr/>
        </p:nvSpPr>
        <p:spPr>
          <a:xfrm>
            <a:off x="244276" y="1722085"/>
            <a:ext cx="11717594" cy="255389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ABAB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Модели получения первой профессии в рамках среднего общего образования: сетевые формы, профессиональные пробы, </a:t>
            </a:r>
            <a:r>
              <a:rPr lang="ru-RU" sz="3600" b="1" dirty="0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дуальное </a:t>
            </a:r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обучение, </a:t>
            </a:r>
            <a:r>
              <a:rPr lang="ru-RU" sz="3600" b="1" dirty="0" err="1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профклассы</a:t>
            </a:r>
            <a:endParaRPr lang="ru-RU" sz="2000" i="1" dirty="0">
              <a:solidFill>
                <a:srgbClr val="394959"/>
              </a:solidFill>
              <a:latin typeface="Montserrat" pitchFamily="2" charset="-52"/>
              <a:cs typeface="Mongolian Baiti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365973" y="4461713"/>
            <a:ext cx="947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Ирина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Александровна Москвина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Руководитель ЦОПП Ленинградской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области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7" y="-1"/>
            <a:ext cx="2390775" cy="1434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7" b="22166"/>
          <a:stretch/>
        </p:blipFill>
        <p:spPr>
          <a:xfrm>
            <a:off x="2433999" y="5643563"/>
            <a:ext cx="9753600" cy="1214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5" t="77834"/>
          <a:stretch/>
        </p:blipFill>
        <p:spPr>
          <a:xfrm flipH="1">
            <a:off x="0" y="5643563"/>
            <a:ext cx="2433999" cy="1214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67125" y="262887"/>
            <a:ext cx="8428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Программа</a:t>
            </a:r>
            <a:r>
              <a:rPr lang="ru-RU" i="1" dirty="0" smtClean="0">
                <a:solidFill>
                  <a:schemeClr val="bg1"/>
                </a:solidFill>
              </a:rPr>
              <a:t>: </a:t>
            </a:r>
            <a:r>
              <a:rPr lang="ru-RU" i="1" dirty="0">
                <a:solidFill>
                  <a:schemeClr val="bg1"/>
                </a:solidFill>
              </a:rPr>
              <a:t>Методы, технологии и управленческие аспекты организации получения первой профессии учащимися Ленинградской области </a:t>
            </a:r>
            <a:r>
              <a:rPr lang="ru-RU" i="1" dirty="0" smtClean="0">
                <a:solidFill>
                  <a:schemeClr val="bg1"/>
                </a:solidFill>
              </a:rPr>
              <a:t/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на </a:t>
            </a:r>
            <a:r>
              <a:rPr lang="ru-RU" i="1" dirty="0">
                <a:solidFill>
                  <a:schemeClr val="bg1"/>
                </a:solidFill>
              </a:rPr>
              <a:t>уровне среднего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679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711875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Интеграционная модель сетевого взаимодействия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Основные формы сетевой модели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31230" y="2239616"/>
            <a:ext cx="10163175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Гибкое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управление учебным процессом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31230" y="3648225"/>
            <a:ext cx="10163175" cy="8762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Высокое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качество профобразования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31229" y="4992341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Соответствие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актуальным социальным и экономическим условиям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676" y="1486622"/>
            <a:ext cx="2952750" cy="10279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Итоговые эффекты</a:t>
            </a:r>
          </a:p>
        </p:txBody>
      </p:sp>
    </p:spTree>
    <p:extLst>
      <p:ext uri="{BB962C8B-B14F-4D97-AF65-F5344CB8AC3E}">
        <p14:creationId xmlns:p14="http://schemas.microsoft.com/office/powerpoint/2010/main" val="32692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711875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Виртуальная дистанционная модель сетевого взаимодействия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Основные формы сетевой модели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31230" y="2000611"/>
            <a:ext cx="10163175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Доступность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образования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31228" y="3210125"/>
            <a:ext cx="10163175" cy="8762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Экономия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времени и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средств 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31227" y="4439891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Развитие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ИКТ-компетенций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676" y="1486622"/>
            <a:ext cx="2952750" cy="10279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Практические преимущества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31226" y="5649566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Самостоятельность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 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7811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Сильные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сетевого взаимодействия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при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профессиональном обучении школьников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Расширение образовательных ресурсов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Практико-ориентированность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Междисциплинарность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279" y="546143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Мотивация учащихся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190773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Развитие «гибких навыков»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3042337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Ранняя профориентация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94987" y="427081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Сетевые образовательные программы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4987" y="546143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Обмен лучшими практиками</a:t>
            </a:r>
          </a:p>
        </p:txBody>
      </p:sp>
    </p:spTree>
    <p:extLst>
      <p:ext uri="{BB962C8B-B14F-4D97-AF65-F5344CB8AC3E}">
        <p14:creationId xmlns:p14="http://schemas.microsoft.com/office/powerpoint/2010/main" val="92869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Слабые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сетевого взаимодействия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при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профессиональном обучении школьников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Организационная сложность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Неравномерность ресурсов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Юридическая неопределённость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279" y="546143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Дефицит координации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190773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Зависимость от партнёров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3042337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Ограниченная масштабируемость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94987" y="427081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Недостаточная подготовка педагогов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4987" y="546143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Финансовые барьеры</a:t>
            </a:r>
          </a:p>
        </p:txBody>
      </p:sp>
    </p:spTree>
    <p:extLst>
      <p:ext uri="{BB962C8B-B14F-4D97-AF65-F5344CB8AC3E}">
        <p14:creationId xmlns:p14="http://schemas.microsoft.com/office/powerpoint/2010/main" val="335024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Возможности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сетевого взаимодействия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при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профессиональном обучении школьников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Интеграция с нацпроектами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Цифровизация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Партнёрство с бизнесом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279" y="546143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Развитие межрегиональных сетей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190773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Грантовая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поддержка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3042337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Формирование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профессиональных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сообществ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94987" y="427081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Использование открытых образовательных ресурсов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4987" y="546143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Повышение престижа профессий</a:t>
            </a:r>
          </a:p>
        </p:txBody>
      </p:sp>
    </p:spTree>
    <p:extLst>
      <p:ext uri="{BB962C8B-B14F-4D97-AF65-F5344CB8AC3E}">
        <p14:creationId xmlns:p14="http://schemas.microsoft.com/office/powerpoint/2010/main" val="227963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Угрозы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сетевого взаимодействия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при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профессиональном обучении школьников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Изменение законодательства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Экономическая нестабильность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Конкуренция за ресурсы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279" y="546143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Риск формализма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190773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Технологические барьеры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3042337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Кадровые риски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94987" y="427081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Разрыв ожиданий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4987" y="546143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Безопасность данных</a:t>
            </a:r>
          </a:p>
        </p:txBody>
      </p:sp>
    </p:spTree>
    <p:extLst>
      <p:ext uri="{BB962C8B-B14F-4D97-AF65-F5344CB8AC3E}">
        <p14:creationId xmlns:p14="http://schemas.microsoft.com/office/powerpoint/2010/main" val="2154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Выводы и рекомендации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сетевого взаимодействия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при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профессиональном обучении школьников</a:t>
            </a:r>
          </a:p>
        </p:txBody>
      </p:sp>
      <p:grpSp>
        <p:nvGrpSpPr>
          <p:cNvPr id="19" name="组合 19"/>
          <p:cNvGrpSpPr/>
          <p:nvPr/>
        </p:nvGrpSpPr>
        <p:grpSpPr>
          <a:xfrm>
            <a:off x="273208" y="2837063"/>
            <a:ext cx="11772898" cy="1532334"/>
            <a:chOff x="7764371" y="2260329"/>
            <a:chExt cx="8128504" cy="1630296"/>
          </a:xfrm>
          <a:solidFill>
            <a:srgbClr val="394959"/>
          </a:solidFill>
        </p:grpSpPr>
        <p:sp>
          <p:nvSpPr>
            <p:cNvPr id="20" name="MH_SubTitle_4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9947768" y="2260329"/>
              <a:ext cx="5945107" cy="1630296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Закрепить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правовые механизмы сотрудничества (типовые договоры, регламенты).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Организовать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повышение квалификации педагогов по управлению сетевыми проектами.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Обеспечить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финансовую устойчивость через комбинирование бюджетных и внебюджетных источников.</a:t>
              </a:r>
            </a:p>
          </p:txBody>
        </p:sp>
      </p:grpSp>
      <p:sp>
        <p:nvSpPr>
          <p:cNvPr id="2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08291" y="1569390"/>
            <a:ext cx="11702733" cy="124302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3423959" y="1512650"/>
            <a:ext cx="8274935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Создать единый информационный портал сети с базами партнёров, программ и методических материалов.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Внедрить систему </a:t>
            </a:r>
            <a:r>
              <a:rPr lang="ru-RU" altLang="zh-CN" sz="1400" b="1" dirty="0" err="1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менторства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от представителей индустрии.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Разрабатывать модульные программы, позволяющие гибко подключать ресурсы партнёров.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5779" y="1370138"/>
            <a:ext cx="3197495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273208" y="4439418"/>
            <a:ext cx="11772898" cy="83611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3423959" y="4448850"/>
            <a:ext cx="8359785" cy="817245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Активно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участвовать в федеральных и региональных программах поддержки профобразования.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Развивать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цифровые инструменты для межрегионального взаимодействия.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9547" y="2669540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9"/>
          <p:cNvSpPr txBox="1"/>
          <p:nvPr/>
        </p:nvSpPr>
        <p:spPr>
          <a:xfrm>
            <a:off x="193126" y="2669540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минимизации слабых сторон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179748" y="1365038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усиления сильных сторон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6169" y="4026026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19"/>
          <p:cNvSpPr txBox="1"/>
          <p:nvPr/>
        </p:nvSpPr>
        <p:spPr>
          <a:xfrm>
            <a:off x="179747" y="4026026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реализации возможностей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5" name="MH_SubTitle_1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239240" y="5448306"/>
            <a:ext cx="11772898" cy="1065041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36" name="TextBox 19"/>
          <p:cNvSpPr txBox="1"/>
          <p:nvPr/>
        </p:nvSpPr>
        <p:spPr>
          <a:xfrm>
            <a:off x="3389991" y="5457739"/>
            <a:ext cx="8359785" cy="105560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Проводить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регулярный мониторинг изменений в законодательстве и экономике.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Формировать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резервные списки партнёров для подстраховки.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Вводить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систему обратной связи от учащихся для корректировки программ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02201" y="5034915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19"/>
          <p:cNvSpPr txBox="1"/>
          <p:nvPr/>
        </p:nvSpPr>
        <p:spPr>
          <a:xfrm>
            <a:off x="145779" y="5034915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снижения </a:t>
            </a:r>
            <a:endParaRPr lang="ru-RU" altLang="zh-CN" sz="20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угроз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279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288176" y="364245"/>
            <a:ext cx="990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1974" y="1324366"/>
            <a:ext cx="11353799" cy="123200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мероприятие, включающее элементы реальной профессиональной деятельности (или моделирующее их), в ходе которого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участник: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26883" y="4513270"/>
            <a:ext cx="11188890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Цель профессиональных проб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6883" y="5257010"/>
            <a:ext cx="11296425" cy="1238249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познакомить школьников с миром профессий, развить их профессиональные навыки и способствовать осознанному выбору будущей специальности</a:t>
            </a:r>
          </a:p>
        </p:txBody>
      </p:sp>
      <p:sp>
        <p:nvSpPr>
          <p:cNvPr id="2" name="Штриховая стрелка вправо 1"/>
          <p:cNvSpPr/>
          <p:nvPr/>
        </p:nvSpPr>
        <p:spPr>
          <a:xfrm rot="7996154">
            <a:off x="1419403" y="2481269"/>
            <a:ext cx="962383" cy="419109"/>
          </a:xfrm>
          <a:prstGeom prst="stripedRightArrow">
            <a:avLst/>
          </a:prstGeom>
          <a:solidFill>
            <a:srgbClr val="39495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 rot="5400000">
            <a:off x="5346329" y="2633667"/>
            <a:ext cx="962383" cy="419109"/>
          </a:xfrm>
          <a:prstGeom prst="stripedRightArrow">
            <a:avLst/>
          </a:prstGeom>
          <a:solidFill>
            <a:srgbClr val="39495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 rot="4085391">
            <a:off x="10122892" y="2511889"/>
            <a:ext cx="962383" cy="419109"/>
          </a:xfrm>
          <a:prstGeom prst="stripedRightArrow">
            <a:avLst/>
          </a:prstGeom>
          <a:solidFill>
            <a:srgbClr val="39495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8601" y="3094836"/>
            <a:ext cx="2838450" cy="94376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выполняет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практические задания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08295" y="3351224"/>
            <a:ext cx="2838450" cy="94376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оценивает </a:t>
            </a:r>
          </a:p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свой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опыт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84858" y="3246075"/>
            <a:ext cx="2838450" cy="94376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получает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обратную связь от наставника</a:t>
            </a:r>
          </a:p>
        </p:txBody>
      </p:sp>
    </p:spTree>
    <p:extLst>
      <p:ext uri="{BB962C8B-B14F-4D97-AF65-F5344CB8AC3E}">
        <p14:creationId xmlns:p14="http://schemas.microsoft.com/office/powerpoint/2010/main" val="157823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79748" y="194073"/>
            <a:ext cx="11687088" cy="64412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grpSp>
        <p:nvGrpSpPr>
          <p:cNvPr id="19" name="组合 19"/>
          <p:cNvGrpSpPr/>
          <p:nvPr/>
        </p:nvGrpSpPr>
        <p:grpSpPr>
          <a:xfrm>
            <a:off x="273208" y="2940500"/>
            <a:ext cx="11772898" cy="1325457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20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9947768" y="2586387"/>
              <a:ext cx="5945107" cy="978178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Прежде всего — учащиеся 9 х классов, стоящие перед выбором: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профиля </a:t>
              </a: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обучения в старшей школе;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направления </a:t>
              </a: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для продолжения образования в системе СПО.</a:t>
              </a:r>
            </a:p>
          </p:txBody>
        </p:sp>
      </p:grpSp>
      <p:sp>
        <p:nvSpPr>
          <p:cNvPr id="2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49547" y="1164392"/>
            <a:ext cx="11702733" cy="159321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3377241" y="1168640"/>
            <a:ext cx="8274935" cy="146423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Дать базовые сведения о профессиональной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деятельности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Сформировать интерес к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Выявить интересы и способности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учащегося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Создать условия для практического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опыта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Способствовать осознанному выбору профессионального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пути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5779" y="1043347"/>
            <a:ext cx="3197495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273208" y="4439417"/>
            <a:ext cx="11772898" cy="1818507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3423959" y="4448850"/>
            <a:ext cx="8359785" cy="173664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Модель реализуется в рамках Единой модели профориентации (ЕМП), утверждённой на федеральном уровне. ЕМП предусматривает: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системность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(согласованность форм и методов);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систематичность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(регулярность мероприятий);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доступность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(для всех обучающихся 6–11 классов);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err="1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межведомственность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(взаимодействие организаций).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9547" y="2836372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9"/>
          <p:cNvSpPr txBox="1"/>
          <p:nvPr/>
        </p:nvSpPr>
        <p:spPr>
          <a:xfrm>
            <a:off x="216786" y="3028427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Целевая аудитория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123326" y="1211056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Задачи 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73208" y="4395826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19"/>
          <p:cNvSpPr txBox="1"/>
          <p:nvPr/>
        </p:nvSpPr>
        <p:spPr>
          <a:xfrm>
            <a:off x="160365" y="4417621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Нормативно правовая база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734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Этапы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проведения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grpSp>
        <p:nvGrpSpPr>
          <p:cNvPr id="19" name="组合 19"/>
          <p:cNvGrpSpPr/>
          <p:nvPr/>
        </p:nvGrpSpPr>
        <p:grpSpPr>
          <a:xfrm>
            <a:off x="273208" y="2940500"/>
            <a:ext cx="11772898" cy="1173509"/>
            <a:chOff x="7764371" y="2370378"/>
            <a:chExt cx="8128504" cy="1248531"/>
          </a:xfrm>
          <a:solidFill>
            <a:srgbClr val="394959"/>
          </a:solidFill>
        </p:grpSpPr>
        <p:sp>
          <p:nvSpPr>
            <p:cNvPr id="20" name="MH_SubTitle_4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7764371" y="2370378"/>
              <a:ext cx="8128504" cy="1248531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9947768" y="2451211"/>
              <a:ext cx="5945107" cy="1086864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знакомство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 практическим заданием;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инструктаж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 ТБ;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демонстрация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приёмов выполнения операций.</a:t>
              </a:r>
            </a:p>
          </p:txBody>
        </p:sp>
      </p:grpSp>
      <p:sp>
        <p:nvSpPr>
          <p:cNvPr id="2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08291" y="1569390"/>
            <a:ext cx="11702733" cy="124302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3423959" y="1512650"/>
            <a:ext cx="8274935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общая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информация о профессии;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востребованность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 рынке труда;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требования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 личностным и профессиональным качествам;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правила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техники безопасности.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5779" y="1370138"/>
            <a:ext cx="3197495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273208" y="4247363"/>
            <a:ext cx="11772898" cy="102816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3441737" y="4255447"/>
            <a:ext cx="8359785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выполнение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задания на тренажёре или реальном оборудовании;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работа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 инструментами и материалами.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9547" y="2669540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9"/>
          <p:cNvSpPr txBox="1"/>
          <p:nvPr/>
        </p:nvSpPr>
        <p:spPr>
          <a:xfrm>
            <a:off x="180968" y="2861595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Подготовительный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123325" y="1531091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Обучающий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6169" y="4026026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19"/>
          <p:cNvSpPr txBox="1"/>
          <p:nvPr/>
        </p:nvSpPr>
        <p:spPr>
          <a:xfrm>
            <a:off x="145779" y="4232901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Практический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5" name="MH_SubTitle_1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239240" y="5448306"/>
            <a:ext cx="11772898" cy="1266819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36" name="TextBox 19"/>
          <p:cNvSpPr txBox="1"/>
          <p:nvPr/>
        </p:nvSpPr>
        <p:spPr>
          <a:xfrm>
            <a:off x="3389991" y="5457739"/>
            <a:ext cx="8359785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обсуждение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результатов;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самооценка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участника;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обратная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связь от наставника;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заполнение </a:t>
            </a: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анкеты и получение рекомендаций.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36168" y="5202297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19"/>
          <p:cNvSpPr txBox="1"/>
          <p:nvPr/>
        </p:nvSpPr>
        <p:spPr>
          <a:xfrm>
            <a:off x="180968" y="5394352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Заключительный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834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>
          <a:xfrm>
            <a:off x="422005" y="2772596"/>
            <a:ext cx="11541394" cy="9381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76741" y="341297"/>
            <a:ext cx="10777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Модели получения первой профессии в рамках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СПО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524250" y="1792328"/>
            <a:ext cx="8245490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важная составляющая успешного функционирования любой образовательной структуры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2006" y="1532676"/>
            <a:ext cx="11541395" cy="1042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401502" y="1451809"/>
            <a:ext cx="11541395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сетевые формы обучения, включающие партнёрства с ведущими работодателями и учебными центрами, обеспечивающими непосредственный контакт с миром профессий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3" name="TextBox 19"/>
          <p:cNvSpPr txBox="1"/>
          <p:nvPr/>
        </p:nvSpPr>
        <p:spPr>
          <a:xfrm>
            <a:off x="515802" y="2850070"/>
            <a:ext cx="11561898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профессиональные пробы, дающие возможность попробовать себя в избранной отрасли и выявить собственные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предпочтения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00541" y="863781"/>
            <a:ext cx="10330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i="1" u="sng" dirty="0" smtClean="0">
                <a:solidFill>
                  <a:srgbClr val="394959"/>
                </a:solidFill>
                <a:latin typeface="Montserrat" pitchFamily="2" charset="-52"/>
              </a:rPr>
              <a:t>Инструменты</a:t>
            </a:r>
            <a:endParaRPr lang="ru-RU" sz="2800" i="1" u="sng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2007" y="3953665"/>
            <a:ext cx="11541394" cy="9136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9"/>
          <p:cNvSpPr txBox="1"/>
          <p:nvPr/>
        </p:nvSpPr>
        <p:spPr>
          <a:xfrm>
            <a:off x="401502" y="3985173"/>
            <a:ext cx="11561898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дуальная форм</a:t>
            </a: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обучения,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объединяющая </a:t>
            </a: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теорию и практику, что существенно облегчает адаптацию молодых специалистов на рабочем месте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2007" y="5153815"/>
            <a:ext cx="11541394" cy="11378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380999" y="5219023"/>
            <a:ext cx="11561898" cy="107263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19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профильные и предпрофессиональные классы создают благоприятные условия для углубленной подготовки и приобретения фундаментальных </a:t>
            </a:r>
            <a:r>
              <a:rPr lang="ru-RU" altLang="zh-CN" sz="19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знаний, способствующих успешной самореализации в выбранной сфере деятельности</a:t>
            </a:r>
            <a:endParaRPr lang="zh-CN" altLang="en-US" sz="19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53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428625" y="1081207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Формы и форматы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Очные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пробы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Виртуальные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симуляторы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Краткосрочные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модули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279" y="546143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Многопрофильные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сессии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1907732"/>
            <a:ext cx="5710236" cy="922684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на базе колледжей, техникумов, предприятий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3042337"/>
            <a:ext cx="5710236" cy="960634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онлайн тренажёры профессий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94987" y="4270812"/>
            <a:ext cx="5710236" cy="922684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от 1 до 3 дней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4987" y="5461437"/>
            <a:ext cx="5710236" cy="941734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проба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разных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профессий для сравнения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5915026" y="2104485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905501" y="3289291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915026" y="4508316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5915026" y="5698941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2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428625" y="1081207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Организационные механизмы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6249" y="1759360"/>
            <a:ext cx="5999503" cy="137381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Партнёры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6248" y="3364144"/>
            <a:ext cx="5999503" cy="12650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Координация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6247" y="4880594"/>
            <a:ext cx="5999503" cy="138685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Информирование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9993" y="1759362"/>
            <a:ext cx="5710236" cy="1373811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колледжи, предприятия, центры занятости, профильные организации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9993" y="3364143"/>
            <a:ext cx="5710236" cy="1265005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школьные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профориентологи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, классные руководители, педагоги наставники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89993" y="4865195"/>
            <a:ext cx="5710236" cy="1402255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сайты образовательных организаций, портал «Билет в будущее», региональные площадки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5839363" y="2131018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900507" y="3715874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937568" y="5390180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428625" y="1081207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Документальное сопровождение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70229" y="1759360"/>
            <a:ext cx="10906125" cy="98384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заявка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на участие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0550" y="2922141"/>
            <a:ext cx="10906125" cy="88785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программа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пробы с описанием этапов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0550" y="4004294"/>
            <a:ext cx="10906125" cy="97728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оценочные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листы и анкеты участника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90550" y="5213968"/>
            <a:ext cx="10906125" cy="95823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сертификат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 прохождении </a:t>
            </a:r>
          </a:p>
        </p:txBody>
      </p:sp>
    </p:spTree>
    <p:extLst>
      <p:ext uri="{BB962C8B-B14F-4D97-AF65-F5344CB8AC3E}">
        <p14:creationId xmlns:p14="http://schemas.microsoft.com/office/powerpoint/2010/main" val="19034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485775" y="1081207"/>
            <a:ext cx="10915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Ожидаемые результаты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Профессиональные пробы</a:t>
            </a:r>
          </a:p>
        </p:txBody>
      </p:sp>
      <p:grpSp>
        <p:nvGrpSpPr>
          <p:cNvPr id="19" name="组合 19"/>
          <p:cNvGrpSpPr/>
          <p:nvPr/>
        </p:nvGrpSpPr>
        <p:grpSpPr>
          <a:xfrm>
            <a:off x="273208" y="3124247"/>
            <a:ext cx="11772898" cy="1614470"/>
            <a:chOff x="7764371" y="2215725"/>
            <a:chExt cx="8128504" cy="1557839"/>
          </a:xfrm>
          <a:solidFill>
            <a:srgbClr val="394959"/>
          </a:solidFill>
        </p:grpSpPr>
        <p:sp>
          <p:nvSpPr>
            <p:cNvPr id="20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330727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9947768" y="2215725"/>
              <a:ext cx="5945107" cy="1557839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снижение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отсева в СПО из за ошибочного выбора;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повышение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мотивации абитуриентов;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укрепление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связи школы с профобразованием и рынком труда.</a:t>
              </a:r>
            </a:p>
          </p:txBody>
        </p:sp>
      </p:grpSp>
      <p:sp>
        <p:nvSpPr>
          <p:cNvPr id="2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73208" y="1821194"/>
            <a:ext cx="11702733" cy="1198231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3388876" y="1764454"/>
            <a:ext cx="8274935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реалистичное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представление о профессии;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осознанный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выбор образовательного маршрута;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развитие </a:t>
            </a:r>
            <a:r>
              <a:rPr lang="ru-RU" altLang="zh-CN" sz="2000" b="1" dirty="0" err="1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допрофессиональных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компетенций.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0696" y="1621942"/>
            <a:ext cx="3197495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273208" y="4895851"/>
            <a:ext cx="11772898" cy="1381124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3441737" y="4973001"/>
            <a:ext cx="8359785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сокращение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дефицита кадров в востребованных профессиях;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подготовка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мотивированных специалистов.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1313" y="3124246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9"/>
          <p:cNvSpPr txBox="1"/>
          <p:nvPr/>
        </p:nvSpPr>
        <p:spPr>
          <a:xfrm>
            <a:off x="123326" y="3167837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системы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образования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88242" y="1782895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учащегося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79748" y="4785754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19"/>
          <p:cNvSpPr txBox="1"/>
          <p:nvPr/>
        </p:nvSpPr>
        <p:spPr>
          <a:xfrm>
            <a:off x="141313" y="4973001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экономики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597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076325" y="336207"/>
            <a:ext cx="10086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Варианты проведения профессиональных проб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67222" y="1201906"/>
            <a:ext cx="5910454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4523" y="1371045"/>
            <a:ext cx="5421797" cy="8482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Практические занятия в учебных заведениях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4523" y="2429891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Производственные экскурсии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4523" y="3414943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Работа в качестве стажёров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4522" y="4339653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Участие в профильных конкурсах и соревнованиях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521" y="5201665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Онлайн-курсы и дистанционные программы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11550" y="1099305"/>
            <a:ext cx="5421797" cy="8482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Рекомендации по внедрению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11550" y="2166587"/>
            <a:ext cx="5421797" cy="3782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Интегрировать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пробы в план внеурочной деятельности и </a:t>
            </a:r>
            <a:r>
              <a:rPr lang="ru-RU" sz="1600" b="1" dirty="0" err="1">
                <a:solidFill>
                  <a:schemeClr val="bg1"/>
                </a:solidFill>
                <a:latin typeface="Montserrat" pitchFamily="2" charset="-52"/>
              </a:rPr>
              <a:t>предпрофильной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подготовки.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Обеспечить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вариативность (не менее 3–5 направлений на выбор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Привлекать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работодателей к разработке заданий и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экспертизе.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Проводить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рефлексивные занятия после проб для анализа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опыта.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Использовать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цифровые платформы для дистанционных форматов.</a:t>
            </a:r>
          </a:p>
        </p:txBody>
      </p:sp>
    </p:spTree>
    <p:extLst>
      <p:ext uri="{BB962C8B-B14F-4D97-AF65-F5344CB8AC3E}">
        <p14:creationId xmlns:p14="http://schemas.microsoft.com/office/powerpoint/2010/main" val="34750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Сильные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SWOT-анализ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профессиональных проб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в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рамках среднего общего образования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Практико ориентированность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Осознанность выбора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Мотивационный эффект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94988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Гибкость форматов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3042337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Межведомственное взаимодействие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4251912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Документальное подтверждение</a:t>
            </a:r>
          </a:p>
        </p:txBody>
      </p:sp>
    </p:spTree>
    <p:extLst>
      <p:ext uri="{BB962C8B-B14F-4D97-AF65-F5344CB8AC3E}">
        <p14:creationId xmlns:p14="http://schemas.microsoft.com/office/powerpoint/2010/main" val="22930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Слабые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профессиональных проб </a:t>
            </a:r>
            <a:b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рамках среднего общего образования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Ограниченная глубина погружения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Ресурсные ограничения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Организационные сложности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94988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Неравный доступ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3042337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Методическая неоднородность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4251912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Психологические барьеры</a:t>
            </a:r>
          </a:p>
        </p:txBody>
      </p:sp>
    </p:spTree>
    <p:extLst>
      <p:ext uri="{BB962C8B-B14F-4D97-AF65-F5344CB8AC3E}">
        <p14:creationId xmlns:p14="http://schemas.microsoft.com/office/powerpoint/2010/main" val="415020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Возможности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профессиональных проб </a:t>
            </a:r>
            <a:b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рамках среднего общего образования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Цифровизация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Интеграция в учебный план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Партнёрские программы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94988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Персонализация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3042337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Сетевое взаимодействие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1148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04875" y="1081207"/>
            <a:ext cx="10496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Угрозы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профессиональных проб </a:t>
            </a:r>
            <a:b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рамках среднего общего образования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Формализация процесса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Кадровый дефицит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7279" y="427081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Финансовые риски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94988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Технологическое отставание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94987" y="3042337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Конкуренция за внимание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7" y="4251912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Правовые ограничения</a:t>
            </a:r>
          </a:p>
        </p:txBody>
      </p:sp>
    </p:spTree>
    <p:extLst>
      <p:ext uri="{BB962C8B-B14F-4D97-AF65-F5344CB8AC3E}">
        <p14:creationId xmlns:p14="http://schemas.microsoft.com/office/powerpoint/2010/main" val="4251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485775" y="1081207"/>
            <a:ext cx="10915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Выводы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SWOT-анализ профессиональных проб </a:t>
            </a:r>
            <a:b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в рамках среднего общего образования</a:t>
            </a:r>
          </a:p>
        </p:txBody>
      </p:sp>
      <p:grpSp>
        <p:nvGrpSpPr>
          <p:cNvPr id="19" name="组合 19"/>
          <p:cNvGrpSpPr/>
          <p:nvPr/>
        </p:nvGrpSpPr>
        <p:grpSpPr>
          <a:xfrm>
            <a:off x="273208" y="3758975"/>
            <a:ext cx="11772898" cy="1464258"/>
            <a:chOff x="7764371" y="2288209"/>
            <a:chExt cx="8128504" cy="1412896"/>
          </a:xfrm>
          <a:solidFill>
            <a:srgbClr val="394959"/>
          </a:solidFill>
        </p:grpSpPr>
        <p:sp>
          <p:nvSpPr>
            <p:cNvPr id="20" name="MH_SubTitle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7764371" y="2370378"/>
              <a:ext cx="8128504" cy="1330727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9947768" y="2288209"/>
              <a:ext cx="5945107" cy="1412870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стандартизировать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содержание проб;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развивать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цифровую инфраструктуру;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укреплять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партнёрства с работодателями;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обеспечивать </a:t>
              </a:r>
              <a:r>
                <a:rPr lang="ru-RU" altLang="zh-CN" sz="20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подготовку </a:t>
              </a:r>
              <a:r>
                <a:rPr lang="ru-RU" altLang="zh-CN" sz="20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наставников.</a:t>
              </a:r>
              <a:endPara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2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73207" y="2193079"/>
            <a:ext cx="11702733" cy="1198231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3388876" y="2193079"/>
            <a:ext cx="8274935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качества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методического обеспечения;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доступности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ресурсов и партнёров;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000" b="1" dirty="0" err="1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вовлечённости</a:t>
            </a: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всех участников </a:t>
            </a:r>
            <a:r>
              <a:rPr lang="ru-RU" altLang="zh-CN" sz="20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процесса.</a:t>
            </a:r>
            <a:endParaRPr lang="ru-RU" altLang="zh-CN" sz="2000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3325" y="1779264"/>
            <a:ext cx="3197495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67117" y="3537638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9"/>
          <p:cNvSpPr txBox="1"/>
          <p:nvPr/>
        </p:nvSpPr>
        <p:spPr>
          <a:xfrm>
            <a:off x="123326" y="3729693"/>
            <a:ext cx="3197494" cy="44267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Минимизация угроз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110695" y="1801482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Условия эффективности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66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787384" y="1333091"/>
            <a:ext cx="11111104" cy="169648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Сетевое взаимодействие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6577" y="1063991"/>
            <a:ext cx="3197495" cy="608140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85329" y="1112672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- это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916919" y="1685436"/>
            <a:ext cx="11039856" cy="1276945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3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организованная система взаимосвязанных мероприятий, направленных на интеграцию ресурсов организаций-партнеров для достижения единых целей образовательного процесса.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8501" y="3408867"/>
            <a:ext cx="3197495" cy="914301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256576" y="3355241"/>
            <a:ext cx="7945899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Примеры 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81296" y="3540250"/>
            <a:ext cx="11111104" cy="278130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9"/>
          <p:cNvSpPr txBox="1"/>
          <p:nvPr/>
        </p:nvSpPr>
        <p:spPr>
          <a:xfrm>
            <a:off x="256577" y="3406318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Ключевые элементы 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975207" y="4241066"/>
            <a:ext cx="10923281" cy="1276945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3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школы, колледжи, вузы, научно-исследовательские институты, предприятия и прочие учреждения, объединяющие усилия для совместного решения образовательных задач. </a:t>
            </a:r>
          </a:p>
        </p:txBody>
      </p:sp>
    </p:spTree>
    <p:extLst>
      <p:ext uri="{BB962C8B-B14F-4D97-AF65-F5344CB8AC3E}">
        <p14:creationId xmlns:p14="http://schemas.microsoft.com/office/powerpoint/2010/main" val="23140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26884" y="364245"/>
            <a:ext cx="1104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1973" y="1025629"/>
            <a:ext cx="11353799" cy="123200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сочетание теоретического обучения в образовательном учреждении с практической подготовкой на предприятии или в организации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61973" y="2844819"/>
            <a:ext cx="11188890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Основные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формы в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школьном образовании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575" y="4038832"/>
            <a:ext cx="3352799" cy="1222960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Учебно-производственные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комбинаты (УПК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)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82102" y="4814491"/>
            <a:ext cx="3259330" cy="1502158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Программа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«Профессиональное обучение без границ»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58175" y="4045387"/>
            <a:ext cx="3765133" cy="124098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Дуальные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уроки в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агропрофилированных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 школах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009900" y="3389322"/>
            <a:ext cx="352426" cy="925503"/>
          </a:xfrm>
          <a:prstGeom prst="straightConnector1">
            <a:avLst/>
          </a:prstGeom>
          <a:ln w="38100">
            <a:solidFill>
              <a:srgbClr val="3949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62626" y="3303597"/>
            <a:ext cx="0" cy="1639878"/>
          </a:xfrm>
          <a:prstGeom prst="straightConnector1">
            <a:avLst/>
          </a:prstGeom>
          <a:ln w="38100">
            <a:solidFill>
              <a:srgbClr val="3949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334501" y="3303597"/>
            <a:ext cx="619124" cy="925503"/>
          </a:xfrm>
          <a:prstGeom prst="straightConnector1">
            <a:avLst/>
          </a:prstGeom>
          <a:ln w="38100">
            <a:solidFill>
              <a:srgbClr val="3949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8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Особенности организации дуального обучения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Договорные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отношения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1245" y="30423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Отбор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студентов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94988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Баланс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теории и практики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1245" y="4423462"/>
            <a:ext cx="11823979" cy="203448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>
                <a:solidFill>
                  <a:srgbClr val="394959"/>
                </a:solidFill>
                <a:latin typeface="Montserrat" pitchFamily="2" charset="-52"/>
              </a:rPr>
              <a:t>Нормативно-правовая база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дуального обучения в России включает федеральные законы, приказы министерств, трудовые нормы и локальные акты образовательных организаций. Основные документы регулируют организацию, реализацию и контроль дуального обучения, а также взаимодействие образовательных учреждений и предприятий.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11490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56363" y="241528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Ключевые нормативные акты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351" y="1149193"/>
            <a:ext cx="11953874" cy="5489731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76274" y="826029"/>
            <a:ext cx="108585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500" b="1" i="1" dirty="0">
                <a:solidFill>
                  <a:srgbClr val="394959"/>
                </a:solidFill>
                <a:latin typeface="Montserrat" pitchFamily="2" charset="-52"/>
              </a:rPr>
              <a:t>Основными нормативно-правовыми </a:t>
            </a:r>
            <a:r>
              <a:rPr lang="ru-RU" sz="1500" b="1" i="1" dirty="0" smtClean="0">
                <a:solidFill>
                  <a:srgbClr val="394959"/>
                </a:solidFill>
                <a:latin typeface="Montserrat" pitchFamily="2" charset="-52"/>
              </a:rPr>
              <a:t>актами </a:t>
            </a:r>
            <a:r>
              <a:rPr lang="ru-RU" sz="1500" b="1" i="1" dirty="0">
                <a:solidFill>
                  <a:srgbClr val="394959"/>
                </a:solidFill>
                <a:latin typeface="Montserrat" pitchFamily="2" charset="-52"/>
              </a:rPr>
              <a:t>являются: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14373" y="1375798"/>
            <a:ext cx="108585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Федеральный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закон от 29.12.2012 № 273-ФЗ «Об образовании в Российской Федерации» </a:t>
            </a: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Трудовой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кодекс РФ от 30.12.2001 № 197-ФЗ </a:t>
            </a: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Приказ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Министерства просвещения РФ от 24.08.2022 № 762 «Об утверждении Порядка организации и осуществления образовательной деятельности по образовательным программам среднего профессионального образования» </a:t>
            </a: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Приказ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Министерства науки и высшего образования РФ и Министерства просвещения РФ от 05.08.2020 № 885/390 «О практической подготовке обучающихся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»</a:t>
            </a:r>
          </a:p>
          <a:p>
            <a:pPr lvl="0">
              <a:defRPr/>
            </a:pP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Федеральные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государственные образовательные стандарты среднего профессионального образования (ФГОС СПО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)</a:t>
            </a:r>
          </a:p>
          <a:p>
            <a:pPr lvl="0">
              <a:defRPr/>
            </a:pP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Уставы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и локальные нормативные акты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образовательных</a:t>
            </a: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endParaRPr lang="ru-RU" sz="1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i="1" dirty="0" smtClean="0">
                <a:solidFill>
                  <a:srgbClr val="394959"/>
                </a:solidFill>
                <a:latin typeface="Montserrat" pitchFamily="2" charset="-52"/>
              </a:rPr>
              <a:t>Дополнительные </a:t>
            </a:r>
            <a:r>
              <a:rPr lang="ru-RU" sz="1400" b="1" i="1" dirty="0">
                <a:solidFill>
                  <a:srgbClr val="394959"/>
                </a:solidFill>
                <a:latin typeface="Montserrat" pitchFamily="2" charset="-52"/>
              </a:rPr>
              <a:t>документы</a:t>
            </a:r>
          </a:p>
          <a:p>
            <a:pPr lvl="0">
              <a:defRPr/>
            </a:pP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Распоряжение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Правительства РФ от 05.03.2015 № 366-р «План мероприятий, направленных на популяризацию рабочих и инженерных профессий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»</a:t>
            </a:r>
          </a:p>
          <a:p>
            <a:pPr lvl="0">
              <a:defRPr/>
            </a:pP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Методические 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рекомендации региональных министерств </a:t>
            </a:r>
            <a:r>
              <a:rPr lang="ru-RU" sz="1400" b="1" dirty="0" smtClean="0">
                <a:solidFill>
                  <a:srgbClr val="394959"/>
                </a:solidFill>
                <a:latin typeface="Montserrat" pitchFamily="2" charset="-52"/>
              </a:rPr>
              <a:t>образования</a:t>
            </a: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" name="Штриховая стрелка вправо 1"/>
          <p:cNvSpPr/>
          <p:nvPr/>
        </p:nvSpPr>
        <p:spPr>
          <a:xfrm>
            <a:off x="361948" y="14001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триховая стрелка вправо 20"/>
          <p:cNvSpPr/>
          <p:nvPr/>
        </p:nvSpPr>
        <p:spPr>
          <a:xfrm>
            <a:off x="361948" y="1866900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361948" y="232862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371457" y="3120866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61948" y="3779758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61948" y="4387691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57183" y="5275183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371457" y="5875258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96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Особенности регулирования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1"/>
            <a:ext cx="6031570" cy="114979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сетевая форма реализации образовательных программ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6510" y="3338977"/>
            <a:ext cx="5999503" cy="112961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разрабатывается образовательной организацией совместно с предприятием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94988" y="1888681"/>
            <a:ext cx="5710236" cy="223564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договор заключается: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• между образовательной организацией и предприятием;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•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между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обучающимися и предприятием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3313" y="4833035"/>
            <a:ext cx="5999503" cy="15772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должна предусматривать совмещение теоретического обучения в учреждении и практической подготовки на производстве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4988" y="4468590"/>
            <a:ext cx="5710236" cy="1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контроль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 оценка результатов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соответствии с ФГОС СПО и рабочими программами</a:t>
            </a:r>
          </a:p>
        </p:txBody>
      </p:sp>
    </p:spTree>
    <p:extLst>
      <p:ext uri="{BB962C8B-B14F-4D97-AF65-F5344CB8AC3E}">
        <p14:creationId xmlns:p14="http://schemas.microsoft.com/office/powerpoint/2010/main" val="8483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Основные форматы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26545"/>
              </p:ext>
            </p:extLst>
          </p:nvPr>
        </p:nvGraphicFramePr>
        <p:xfrm>
          <a:off x="179748" y="1600922"/>
          <a:ext cx="11687088" cy="4987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87002"/>
                <a:gridCol w="4524375"/>
                <a:gridCol w="6675711"/>
              </a:tblGrid>
              <a:tr h="4159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endParaRPr lang="ru-RU" sz="15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Формат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Суть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9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Учебно производственные комбинаты (УПК)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школьники посещают УПК как часть школьной программы или во внеурочное время.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Программа «Профессиональное обучение без границ»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бесплатная дополнительная подготовка школьников в колледжах или на площадках предприятий.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Партнёрство школы и предприятия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школа заключает договор с предприятием, которое предоставляет места для практики и наставников.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Профильные классы с дуальным компонентом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классы с углублённым изучением предметов (технологии, ИТ, естественных наук), где часть программы реализуется на базе предприятий или вузов.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5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Сетевые программы с колледжами/техникумами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школа сотрудничает с СПО (средним профессиональным образованием), позволяя ученикам осваивать профессиональные модули в колледже.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6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Проектно ориентированное дуальное обучение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решение реальных производственных задач в рамках школьных проектов под руководством наставников из бизнеса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7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Стажировки и «проба профессии»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кратковременное погружение в профессию через недельные/месячные стажировки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8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Онлайн дуальное обучение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сочетание дистанционного теоретического курса с офлайн практикой на местном предприятии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89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Ключевые признаки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746" y="1840006"/>
            <a:ext cx="4971828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Montserrat" pitchFamily="2" charset="-52"/>
              </a:rPr>
              <a:t>Двусторонний партнёр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80173" y="1647728"/>
            <a:ext cx="2163625" cy="929057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ШКОЛА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96900" y="1567175"/>
            <a:ext cx="3259330" cy="1090162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предприятие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/ колледж/ центр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компетенций</a:t>
            </a:r>
          </a:p>
        </p:txBody>
      </p:sp>
      <p:sp>
        <p:nvSpPr>
          <p:cNvPr id="3" name="Плюс 2"/>
          <p:cNvSpPr/>
          <p:nvPr/>
        </p:nvSpPr>
        <p:spPr>
          <a:xfrm>
            <a:off x="7753348" y="1840004"/>
            <a:ext cx="571500" cy="544503"/>
          </a:xfrm>
          <a:prstGeom prst="mathPlus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9746" y="2932843"/>
            <a:ext cx="4971828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Montserrat" pitchFamily="2" charset="-52"/>
              </a:rPr>
              <a:t>Практическая составляющая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46849" y="2740565"/>
            <a:ext cx="2096950" cy="929057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работа </a:t>
            </a:r>
            <a:endParaRPr lang="ru-RU" sz="20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«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 поле»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6900" y="2740565"/>
            <a:ext cx="3259330" cy="929057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не менее 30–50 % времени 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858122" y="3012178"/>
            <a:ext cx="466725" cy="385830"/>
          </a:xfrm>
          <a:prstGeom prst="rightArrow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750" y="3978079"/>
            <a:ext cx="4971828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Montserrat" pitchFamily="2" charset="-52"/>
              </a:rPr>
              <a:t>Наставничество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46851" y="3842213"/>
            <a:ext cx="6309381" cy="81623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сопровождение ученика опытным специалистом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750" y="4949629"/>
            <a:ext cx="4971828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Montserrat" pitchFamily="2" charset="-52"/>
              </a:rPr>
              <a:t>Результат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46853" y="4813763"/>
            <a:ext cx="6309381" cy="81623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навыки, сертификат или свидетельство о квалификации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9746" y="5972458"/>
            <a:ext cx="4971828" cy="54450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Montserrat" pitchFamily="2" charset="-52"/>
              </a:rPr>
              <a:t>Гибкость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446849" y="5790745"/>
            <a:ext cx="6309381" cy="81623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форматы варьируются от краткосрочных практик до многолетних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78969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Виды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990155"/>
              </p:ext>
            </p:extLst>
          </p:nvPr>
        </p:nvGraphicFramePr>
        <p:xfrm>
          <a:off x="342896" y="1486622"/>
          <a:ext cx="11687088" cy="5181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87002"/>
                <a:gridCol w="4524375"/>
                <a:gridCol w="6675711"/>
              </a:tblGrid>
              <a:tr h="4119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Классическое дуальное обучение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жёстко синхронизированные циклы — например, 2 дня в колледже/вузе + 3 дня на производстве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Целевая подготовка под заказ предприятия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предприятие формирует заказ на подготовку специалистов, финансирует обучение и гарантирует трудоустройство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Модульное дуальное обучение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чередование теоретических и практических модулей разной длительности (от недели до семестра)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Стажировочно</a:t>
                      </a: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-дуальная модель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основная учёба в вузе/колледже, но с длительными стажировками (от 3 до 12 месяцев) на предприятии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5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Проектно дуальное обучение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обучение через решение реальных производственных задач в рамках учебных проектов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6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Дуальное обучение с элементами онлайн формата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теория даётся дистанционно, практика — на предприятии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7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Дуальное обучение в рамках сетевых программ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несколько образовательных организаций и предприятий совместно реализуют программу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8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Дуальное обучение с квалификационным экзаменом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итоговая аттестация проводится совместно с работодателем и профессиональными ассоциациями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9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Гибкое дуальное обучение (индивидуальные траектории)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студент самостоятельно выбирает объём и сроки практики в рамках общей программы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2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10</a:t>
                      </a:r>
                      <a:endParaRPr lang="ru-RU" sz="12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Дуальное обучение в научно производственных консорциумах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интеграция вузов, НИИ и высокотехнологичных предприятий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1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Ключевые критерии выбора вида дуального обучения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Глубина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интеграции с предприятием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Формат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чередования теории и практики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2"/>
            <a:ext cx="5980452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Статус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студента на производстве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Наличие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финансовой поддержки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28038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Тип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итоговой аттестации </a:t>
            </a:r>
          </a:p>
        </p:txBody>
      </p:sp>
    </p:spTree>
    <p:extLst>
      <p:ext uri="{BB962C8B-B14F-4D97-AF65-F5344CB8AC3E}">
        <p14:creationId xmlns:p14="http://schemas.microsoft.com/office/powerpoint/2010/main" val="29543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0601" y="1081207"/>
            <a:ext cx="1041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Сильные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Практическая направленность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Трудоустройство после выпуска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2"/>
            <a:ext cx="5980452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Финансовая поддержка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188868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Современные навыки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28038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Гибкость программ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5821" y="457473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Ранняя профессиональная ориентация</a:t>
            </a:r>
          </a:p>
        </p:txBody>
      </p:sp>
    </p:spTree>
    <p:extLst>
      <p:ext uri="{BB962C8B-B14F-4D97-AF65-F5344CB8AC3E}">
        <p14:creationId xmlns:p14="http://schemas.microsoft.com/office/powerpoint/2010/main" val="33750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Слабые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Ограниченный выбор профессий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Зависимость от работодателя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2"/>
            <a:ext cx="5980452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Высокая нагрузка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1907732"/>
            <a:ext cx="5710236" cy="12489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Качество подготовки </a:t>
            </a:r>
            <a:endParaRPr lang="ru-RU" sz="20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зависит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от предприятия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619900"/>
            <a:ext cx="5710236" cy="12233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Риск узкой специализации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428355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56363" y="241528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Нормативно-правовая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база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351" y="1149193"/>
            <a:ext cx="11953874" cy="5489731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76274" y="826029"/>
            <a:ext cx="108585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500" b="1" i="1" dirty="0">
                <a:solidFill>
                  <a:srgbClr val="394959"/>
                </a:solidFill>
                <a:latin typeface="Montserrat" pitchFamily="2" charset="-52"/>
              </a:rPr>
              <a:t>Основными нормативно-правовыми </a:t>
            </a:r>
            <a:r>
              <a:rPr lang="ru-RU" sz="1500" b="1" i="1" dirty="0" smtClean="0">
                <a:solidFill>
                  <a:srgbClr val="394959"/>
                </a:solidFill>
                <a:latin typeface="Montserrat" pitchFamily="2" charset="-52"/>
              </a:rPr>
              <a:t>актами </a:t>
            </a:r>
            <a:r>
              <a:rPr lang="ru-RU" sz="1500" b="1" i="1" dirty="0">
                <a:solidFill>
                  <a:srgbClr val="394959"/>
                </a:solidFill>
                <a:latin typeface="Montserrat" pitchFamily="2" charset="-52"/>
              </a:rPr>
              <a:t>являются: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14373" y="1375798"/>
            <a:ext cx="108585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Федеральный закон от 29.12.2012 № 273-ФЗ «Об образовании в Российской Федерации»: Статья 15 определяет сетевую форму реализации образовательных программ как возможность освоения программы с использованием ресурсов нескольких организаций, осуществляющих образовательную деятельность, а также иных организаций (научных, медицинских, культурных, физкультурно-спортивных и др.), обладающих необходимыми ресурсами </a:t>
            </a:r>
            <a:endParaRPr lang="en-US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Приказ </a:t>
            </a:r>
            <a:r>
              <a:rPr lang="ru-RU" sz="1400" b="1" dirty="0" err="1">
                <a:solidFill>
                  <a:srgbClr val="394959"/>
                </a:solidFill>
                <a:latin typeface="Montserrat" pitchFamily="2" charset="-52"/>
              </a:rPr>
              <a:t>Минобрнауки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 России и </a:t>
            </a:r>
            <a:r>
              <a:rPr lang="ru-RU" sz="1400" b="1" dirty="0" err="1">
                <a:solidFill>
                  <a:srgbClr val="394959"/>
                </a:solidFill>
                <a:latin typeface="Montserrat" pitchFamily="2" charset="-52"/>
              </a:rPr>
              <a:t>Минпросвещения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 России от 05.08.2020 № 882/391: Утверждает Порядок организации и осуществления образовательной деятельности при сетевой форме реализации образовательных программ и примерную форму договора о сетевой форме. </a:t>
            </a:r>
            <a:endParaRPr lang="en-US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Методические рекомендации  утверждены </a:t>
            </a:r>
            <a:r>
              <a:rPr lang="ru-RU" sz="1400" b="1" dirty="0" err="1">
                <a:solidFill>
                  <a:srgbClr val="394959"/>
                </a:solidFill>
                <a:latin typeface="Montserrat" pitchFamily="2" charset="-52"/>
              </a:rPr>
              <a:t>Минпросвещения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 России 28.06.2019 № МР-81/02вн</a:t>
            </a:r>
          </a:p>
          <a:p>
            <a:pPr lvl="0">
              <a:defRPr/>
            </a:pPr>
            <a:endParaRPr lang="ru-RU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Приказ </a:t>
            </a:r>
            <a:r>
              <a:rPr lang="ru-RU" sz="1400" b="1" dirty="0" err="1">
                <a:solidFill>
                  <a:srgbClr val="394959"/>
                </a:solidFill>
                <a:latin typeface="Montserrat" pitchFamily="2" charset="-52"/>
              </a:rPr>
              <a:t>Минобрнауки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 России, </a:t>
            </a:r>
            <a:r>
              <a:rPr lang="ru-RU" sz="1400" b="1" dirty="0" err="1">
                <a:solidFill>
                  <a:srgbClr val="394959"/>
                </a:solidFill>
                <a:latin typeface="Montserrat" pitchFamily="2" charset="-52"/>
              </a:rPr>
              <a:t>Минпросвещения</a:t>
            </a: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 России от 30.07.2020 № 845/369 регулирует вопросы зачёта освоения учебных предметов, курсов, дисциплин (модулей), практики, дополнительных общеобразовательных программ в других организациях </a:t>
            </a:r>
            <a:endParaRPr lang="en-US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endParaRPr lang="en-US" sz="14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400" b="1" dirty="0">
                <a:solidFill>
                  <a:srgbClr val="394959"/>
                </a:solidFill>
                <a:latin typeface="Montserrat" pitchFamily="2" charset="-52"/>
              </a:rPr>
              <a:t>Методические рекомендации по применению механизмов финансового обеспечения реализации образовательных программ в сетевой форме (одобрены Рабочей группой Министерства науки и высшего образования РФ в 2023 году) содержат указания по финансированию и закупкам при реализации программ в сетевой форме</a:t>
            </a:r>
          </a:p>
        </p:txBody>
      </p:sp>
      <p:sp>
        <p:nvSpPr>
          <p:cNvPr id="2" name="Штриховая стрелка вправо 1"/>
          <p:cNvSpPr/>
          <p:nvPr/>
        </p:nvSpPr>
        <p:spPr>
          <a:xfrm>
            <a:off x="361948" y="15144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триховая стрелка вправо 20"/>
          <p:cNvSpPr/>
          <p:nvPr/>
        </p:nvSpPr>
        <p:spPr>
          <a:xfrm>
            <a:off x="323849" y="2686050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361948" y="3557350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352414" y="3978116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19072" y="4857750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80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Возможности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14375" y="1914606"/>
            <a:ext cx="1068705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Развитие партнёрства между образованием и бизнесом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4375" y="3118537"/>
            <a:ext cx="10687050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Решение проблемы дефицита кадров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375" y="4412807"/>
            <a:ext cx="10687050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Социализация и адаптация</a:t>
            </a:r>
          </a:p>
        </p:txBody>
      </p:sp>
    </p:spTree>
    <p:extLst>
      <p:ext uri="{BB962C8B-B14F-4D97-AF65-F5344CB8AC3E}">
        <p14:creationId xmlns:p14="http://schemas.microsoft.com/office/powerpoint/2010/main" val="1902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Угрозы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Дуальная модель организации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1"/>
            <a:ext cx="6031570" cy="12489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Недостаток финансирования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5212" y="3619900"/>
            <a:ext cx="5999503" cy="12233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Организационные сложности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1907732"/>
            <a:ext cx="5710236" cy="12489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Законодательные барьеры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619900"/>
            <a:ext cx="5710236" cy="12233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Риск «эксплуатации» студентов</a:t>
            </a:r>
          </a:p>
        </p:txBody>
      </p:sp>
    </p:spTree>
    <p:extLst>
      <p:ext uri="{BB962C8B-B14F-4D97-AF65-F5344CB8AC3E}">
        <p14:creationId xmlns:p14="http://schemas.microsoft.com/office/powerpoint/2010/main" val="217466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26884" y="364245"/>
            <a:ext cx="1104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Профильное обучение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1973" y="1282803"/>
            <a:ext cx="11353799" cy="152707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средство дифференциации и индивидуализации образования, позволяющее за счёт изменений в структуре, содержании и организации учебного процесса учитывать интересы, склонности и способности учащихся.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55447" y="4210050"/>
            <a:ext cx="11188890" cy="135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создать условия для обучения старшеклассников в соответствии с их профильными интересами и планами на продолжение образования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24395" y="3495675"/>
            <a:ext cx="2752727" cy="99654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Цель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796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23900" y="1081207"/>
            <a:ext cx="10677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Основные модели организации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Профильное обучение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236591"/>
              </p:ext>
            </p:extLst>
          </p:nvPr>
        </p:nvGraphicFramePr>
        <p:xfrm>
          <a:off x="219075" y="1486622"/>
          <a:ext cx="11763375" cy="50444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32101"/>
                <a:gridCol w="1991999"/>
                <a:gridCol w="5276850"/>
                <a:gridCol w="4162425"/>
              </a:tblGrid>
              <a:tr h="4119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4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Модель </a:t>
                      </a:r>
                      <a:r>
                        <a:rPr lang="ru-RU" sz="14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внутришкольной</a:t>
                      </a: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профилизации</a:t>
                      </a:r>
                      <a:endParaRPr lang="ru-RU" sz="14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Однопрофильное учреждение — реализует только один избранный профиль (например, только технологический или только гуманитарный).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Многопрофильное учреждение — организует несколько профилей обучения (например, одновременно естественно научный, социально экономический и технологический).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вся образовательная программа реализуется в рамках одной школы;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школа самостоятельно формирует учебные планы, нанимает педагогов, обеспечивает материально техническую базу;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гибкость в сочетании профильных и базовых предметов в рамках одного учреждения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45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Модель сетевой организации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профильное обучение осуществляется за счёт привлечения ресурсов других образовательных организаций (школ, колледжей, вузов, центров дополнительного образования);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ученики могут посещать занятия в разных учреждениях, используя их специализированные кабинеты, лаборатории, мастер классы;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возможна кооперация школ для совместного набора на редкий профиль, если в отдельной школе недостаточно учащихся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школа заключает договор с вузом: ученики ходят на лекции и практику в университетские лаборатории;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4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несколько школ объединяются, чтобы открыть класс с узкопрофильным направлением (например, биотехнологический), распределяя нагрузку по предметам между педагогами разных учреждений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ru-RU" sz="14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3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5" y="64556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07365" y="763663"/>
            <a:ext cx="10677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Формы и варианты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профилизации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 внутри моделей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3"/>
            <a:ext cx="11687088" cy="64412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Профильное обучение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346148"/>
              </p:ext>
            </p:extLst>
          </p:nvPr>
        </p:nvGraphicFramePr>
        <p:xfrm>
          <a:off x="222247" y="1176589"/>
          <a:ext cx="11647760" cy="55016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0050"/>
                <a:gridCol w="2362200"/>
                <a:gridCol w="8885510"/>
              </a:tblGrid>
              <a:tr h="4119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3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Профильные классы в общеобразовательной школе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углублённое изучение 2–3 предметов, важных для будущей профессии;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сокращение часов на непрофильные дисциплины до базового уровня;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наличие элективных курсов (по выбору) по профилю.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3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Предпрофессиональные классы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сочетание углублённого изучения профильных предметов с практической подготовкой;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сотрудничество с колледжами и предприятиями;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возможность получить профессиональные навыки и сертификаты ещё в школе;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приоритетное зачисление в профильные вузы партнёры.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3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Инженерные классы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специализация на математике, физике, информатике с усиленной практической составляющей;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проектная деятельность, работа с современным оборудованием (робототехника, 3D печать и т. п.);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партнёрство с техническими вузами и промышленными предприятиями;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изучение дополнительных дисциплин: черчение, инженерная графика, основы программирования, технологии производства.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3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Дистанционные и смешанные формы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онлайн курсы по профильным предметам от ведущих школ и вузов;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факультативы и </a:t>
                      </a:r>
                      <a:r>
                        <a:rPr lang="ru-RU" sz="13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элективы</a:t>
                      </a: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в дистанционном формате;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смешанное обучение: часть занятий очно, часть — онлайн.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5</a:t>
                      </a:r>
                      <a:endParaRPr lang="ru-RU" sz="13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Экстернат и индивидуальное обучение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ускоренное освоение программы с последующей аттестацией;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индивидуальный учебный план с углублением по выбранным предметам;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подходит для одарённых учащихся или тех, кто совмещает учёбу с профессиональной деятельностью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6</a:t>
                      </a:r>
                      <a:endParaRPr lang="ru-RU" sz="13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Профилизированные</a:t>
                      </a: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школы и лицеи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учреждения, целиком ориентированные на определённый профиль (например, физико математический лицей, гуманитарная гимназия);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углублённая программа с 5–11 классы, олимпиадная подготовка, научные кружки;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тесные связи с вузами, ранние </a:t>
                      </a:r>
                      <a:r>
                        <a:rPr lang="ru-RU" sz="13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профориентационные</a:t>
                      </a:r>
                      <a:r>
                        <a:rPr lang="ru-RU" sz="13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мероприятия.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27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Ключевые принципы организации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Профильное обучение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Дифференциация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Индивидуализация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2"/>
            <a:ext cx="5980452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Гибкость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1907732"/>
            <a:ext cx="5710236" cy="12489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Кооперация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619900"/>
            <a:ext cx="5710236" cy="12233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Практико-ориентированность 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906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428625" y="1081207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Этапы внедрения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Профильное обучение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6249" y="1759361"/>
            <a:ext cx="5999503" cy="964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Montserrat" pitchFamily="2" charset="-52"/>
              </a:rPr>
              <a:t>Предпрофильная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подготовка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8–9 классы)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89993" y="1759362"/>
            <a:ext cx="5710236" cy="9647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профориентационные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 тесты,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элективы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, знакомство с профессиями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5731566" y="2008393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6246" y="3031855"/>
            <a:ext cx="5999503" cy="964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Отбор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 профильные классы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конец 9 класса)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13314" y="4239750"/>
            <a:ext cx="5962436" cy="964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Реализация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профиля </a:t>
            </a:r>
            <a:endParaRPr lang="ru-RU" sz="20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10–11 классы)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3428" y="5475906"/>
            <a:ext cx="5922321" cy="96479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Мониторинг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 коррекция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289993" y="3047053"/>
            <a:ext cx="5710236" cy="9647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подача заявлений, тестирование,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учёт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результатов ОГЭ и портфолио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9993" y="4239750"/>
            <a:ext cx="5710236" cy="9647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углублённое изучение предметов, проектная деятельность,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/>
            </a:r>
            <a:b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подготовка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к ЕГЭ и вузу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289993" y="5475906"/>
            <a:ext cx="5710236" cy="9647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анализ успеваемости, удовлетворённости учащихся, корректировка программ</a:t>
            </a:r>
          </a:p>
        </p:txBody>
      </p:sp>
      <p:sp>
        <p:nvSpPr>
          <p:cNvPr id="24" name="Стрелка вправо 23"/>
          <p:cNvSpPr/>
          <p:nvPr/>
        </p:nvSpPr>
        <p:spPr>
          <a:xfrm>
            <a:off x="5744584" y="3280887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5731566" y="5724937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5795757" y="4488781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92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5" y="64556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07365" y="763663"/>
            <a:ext cx="10677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Виды обучения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3"/>
            <a:ext cx="11687088" cy="64412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Профильное обучение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749380"/>
              </p:ext>
            </p:extLst>
          </p:nvPr>
        </p:nvGraphicFramePr>
        <p:xfrm>
          <a:off x="504826" y="1471864"/>
          <a:ext cx="11239499" cy="4328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105149"/>
                <a:gridCol w="4933950"/>
                <a:gridCol w="3200400"/>
              </a:tblGrid>
              <a:tr h="4119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 направлениям (профилям) согласно ФГОС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 узкоспециализированным классам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(на базе профилей)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 форме партнёрства с внешними организациями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3837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Естественно научный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Гуманитарный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Технологический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Социально экономический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Универсальный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физико математический;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информационно технологический;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химико биологический;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филологический (литература + иностранный язык);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историко правовой;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социально гуманитарный;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лингвистический;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медиакласс</a:t>
                      </a: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(журналистика, </a:t>
                      </a:r>
                      <a:r>
                        <a:rPr lang="ru-RU" sz="16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медиапроизводство</a:t>
                      </a: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архитектурный;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педагогический;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культурологический.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endParaRPr lang="ru-RU" sz="160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профильные классы при вузах (</a:t>
                      </a:r>
                      <a:r>
                        <a:rPr lang="ru-RU" sz="160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предуниверсарии</a:t>
                      </a: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профильные классы при корпорациях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16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сетевые профильные классы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5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9748" y="1996796"/>
            <a:ext cx="3396660" cy="73142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Особенности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29050" y="1329664"/>
            <a:ext cx="8171179" cy="227078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партнёрство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с вузами, колледжами и предприятиями;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освоение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профессии параллельно с общим образованием;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выдача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свидетельства о профессии рабочего/служащего вместе с аттестатом;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дополнительные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баллы при поступлении в профильные вузы партнёры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223983" y="2129145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748" y="4578071"/>
            <a:ext cx="3396660" cy="73142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Примеры направлений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829049" y="3949039"/>
            <a:ext cx="8171179" cy="227078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инженерный;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медицинский;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предпринимательский;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медиа;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психолого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педагогический;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судостроительный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кадетский.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3223983" y="4710421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9747" y="1631083"/>
            <a:ext cx="5173303" cy="73142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 формату обучения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91199" y="1329664"/>
            <a:ext cx="6209029" cy="126620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Очный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Смешанный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(</a:t>
            </a: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гибридный)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Дистанционный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5176608" y="1763433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748" y="3336058"/>
            <a:ext cx="5173303" cy="73142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 уровню углублённости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1200" y="3034639"/>
            <a:ext cx="6209029" cy="126620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Базовые предметы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Профильные предметы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Элективные курсы</a:t>
            </a:r>
            <a:endParaRPr lang="ru-RU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176609" y="3468408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746" y="5079133"/>
            <a:ext cx="5173303" cy="731426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 гибкости траектории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1198" y="4777714"/>
            <a:ext cx="6209029" cy="126620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Жёсткий профиль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 </a:t>
            </a: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Гибкий профиль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 </a:t>
            </a:r>
            <a:r>
              <a:rPr lang="ru-RU" b="1" dirty="0" smtClean="0">
                <a:solidFill>
                  <a:srgbClr val="394959"/>
                </a:solidFill>
                <a:latin typeface="Montserrat" pitchFamily="2" charset="-52"/>
              </a:rPr>
              <a:t>Индивидуальный </a:t>
            </a:r>
            <a:r>
              <a:rPr lang="ru-RU" b="1" dirty="0">
                <a:solidFill>
                  <a:srgbClr val="394959"/>
                </a:solidFill>
                <a:latin typeface="Montserrat" pitchFamily="2" charset="-52"/>
              </a:rPr>
              <a:t>учебный план 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5176607" y="5211483"/>
            <a:ext cx="704850" cy="466725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266698" y="396051"/>
            <a:ext cx="11782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Особенности для профессионального обучения школьников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33450" y="4857750"/>
            <a:ext cx="10706100" cy="1495425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процедуру зачёта результатов обучения в разных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организациях</a:t>
            </a:r>
            <a:endParaRPr lang="ru-RU" sz="16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33450" y="1152525"/>
            <a:ext cx="10706100" cy="1457325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необходимость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согласования учебных планов и программ с участием организаций-партнёров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33450" y="3038476"/>
            <a:ext cx="10706100" cy="1333500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возможность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использования современного оборудования и инфраструктуры партнёров</a:t>
            </a:r>
          </a:p>
        </p:txBody>
      </p:sp>
    </p:spTree>
    <p:extLst>
      <p:ext uri="{BB962C8B-B14F-4D97-AF65-F5344CB8AC3E}">
        <p14:creationId xmlns:p14="http://schemas.microsoft.com/office/powerpoint/2010/main" val="358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Ключевые отличия 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профильных 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и предпрофессиональных классов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35091"/>
              </p:ext>
            </p:extLst>
          </p:nvPr>
        </p:nvGraphicFramePr>
        <p:xfrm>
          <a:off x="219075" y="1486622"/>
          <a:ext cx="11431274" cy="404812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171700"/>
                <a:gridCol w="4533900"/>
                <a:gridCol w="4725674"/>
              </a:tblGrid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Критерий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Профильный класс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Предпрофессиональный класс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Цель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Углублённая подготовка к ЕГЭ и вузу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Получение профессии + подготовка к вузу</a:t>
                      </a: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Квалификация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Нет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Выдаётся свидетельство о профессии</a:t>
                      </a: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Практика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Ограниченная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Сильная практическая составляющая</a:t>
                      </a: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Партнёры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Чаще только школа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Школа + вуз + колледж + предприятие</a:t>
                      </a: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ЕГЭ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Свободный выбор предметов</a:t>
                      </a:r>
                    </a:p>
                  </a:txBody>
                  <a:tcPr marL="9525" marR="9525" marT="9525" marB="952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Часто обязательны конкретные экзамены</a:t>
                      </a: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0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Сильные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Углублённое изучение предметов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Ранняя профориентация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2"/>
            <a:ext cx="5980452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Повышенная мотивация учащихся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1907732"/>
            <a:ext cx="5710236" cy="12489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Ресурсная база и партнёрства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619899"/>
            <a:ext cx="5710236" cy="142569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Подготовка к ЕГЭ </a:t>
            </a:r>
            <a:endParaRPr lang="ru-RU" sz="20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и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вступительным испытаниям</a:t>
            </a:r>
          </a:p>
        </p:txBody>
      </p:sp>
    </p:spTree>
    <p:extLst>
      <p:ext uri="{BB962C8B-B14F-4D97-AF65-F5344CB8AC3E}">
        <p14:creationId xmlns:p14="http://schemas.microsoft.com/office/powerpoint/2010/main" val="428403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Слабые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Ограниченность выбора предметов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Высокая нагрузка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1"/>
            <a:ext cx="5980452" cy="124504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Кадровые и материально технические ограничения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2226945"/>
            <a:ext cx="5710236" cy="12069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Жёсткие требования к отбору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914775"/>
            <a:ext cx="5710236" cy="128247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Риски смены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12842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Возможности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Развитие сетевых форм обучения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093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Интеграция с рынком труда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4574731"/>
            <a:ext cx="5980452" cy="124504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Индивидуализация траектории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2226945"/>
            <a:ext cx="5710236" cy="12069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Использование </a:t>
            </a:r>
            <a:endParaRPr lang="ru-RU" sz="20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цифровых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инструментов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914775"/>
            <a:ext cx="5710236" cy="128247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Расширение перечня профилей</a:t>
            </a:r>
          </a:p>
        </p:txBody>
      </p:sp>
    </p:spTree>
    <p:extLst>
      <p:ext uri="{BB962C8B-B14F-4D97-AF65-F5344CB8AC3E}">
        <p14:creationId xmlns:p14="http://schemas.microsoft.com/office/powerpoint/2010/main" val="32366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Угрозы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907732"/>
            <a:ext cx="6031570" cy="108311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Демографические и социальные факторы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19" y="3273407"/>
            <a:ext cx="5999503" cy="109856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Изменения в образовательной политике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4" y="4744815"/>
            <a:ext cx="5980452" cy="113347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Конкуренция с альтернативными форматами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821" y="2226945"/>
            <a:ext cx="5710236" cy="120694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Перегрузка педагогов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5821" y="3914775"/>
            <a:ext cx="5710236" cy="128247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Психологические риски</a:t>
            </a:r>
          </a:p>
        </p:txBody>
      </p:sp>
    </p:spTree>
    <p:extLst>
      <p:ext uri="{BB962C8B-B14F-4D97-AF65-F5344CB8AC3E}">
        <p14:creationId xmlns:p14="http://schemas.microsoft.com/office/powerpoint/2010/main" val="248411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47700" y="1081207"/>
            <a:ext cx="10753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Выводы и рекомендации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Предпрофессиональные классы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212" y="1724025"/>
            <a:ext cx="11779138" cy="48482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u="sng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усиления сильных сторон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стоит развивать сетевое взаимодействие, расширять перечень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элективов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и проектных модулей, активно привлекать экспертов из вузов и индустрии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.</a:t>
            </a:r>
          </a:p>
          <a:p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u="sng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минимизации слабых сторон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необходимо внедрять гибкие механизмы перехода между профилями, следить за балансом нагрузки, повышать квалификацию педагогов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.</a:t>
            </a:r>
          </a:p>
          <a:p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u="sng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реализации возможностей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целесообразно использовать цифровые инструменты, выстраивать партнёрства с работодателями, вводить новые междисциплинарные направления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.</a:t>
            </a:r>
          </a:p>
          <a:p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u="sng" dirty="0" smtClean="0">
                <a:solidFill>
                  <a:schemeClr val="bg1"/>
                </a:solidFill>
                <a:latin typeface="Montserrat" pitchFamily="2" charset="-52"/>
              </a:rPr>
              <a:t>Для </a:t>
            </a:r>
            <a:r>
              <a:rPr lang="ru-RU" sz="2000" b="1" u="sng" dirty="0">
                <a:solidFill>
                  <a:schemeClr val="bg1"/>
                </a:solidFill>
                <a:latin typeface="Montserrat" pitchFamily="2" charset="-52"/>
              </a:rPr>
              <a:t>снижения угроз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важно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мониторить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изменения в законодательстве, обеспечивать равную доступность профильного обучения, уделять внимание психологической поддержке учащихся и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8783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219075" y="473448"/>
            <a:ext cx="1097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Сравнение моделей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737627"/>
              </p:ext>
            </p:extLst>
          </p:nvPr>
        </p:nvGraphicFramePr>
        <p:xfrm>
          <a:off x="314325" y="1211326"/>
          <a:ext cx="11677649" cy="475792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476625"/>
                <a:gridCol w="3829050"/>
                <a:gridCol w="437197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Модель</a:t>
                      </a:r>
                    </a:p>
                  </a:txBody>
                  <a:tcPr marL="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Преимущества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Недостатки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Сетевые формы</a:t>
                      </a:r>
                    </a:p>
                  </a:txBody>
                  <a:tcPr marL="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Использование ресурсов нескольких учреждений, гибкость в выборе программ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Требуют координации между участниками сети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Профессиональные пробы</a:t>
                      </a:r>
                    </a:p>
                  </a:txBody>
                  <a:tcPr marL="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Практический опыт, помощь в выборе профессии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Часто краткосрочны, не всегда дают полноценную квалификацию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Дуальное обучение</a:t>
                      </a:r>
                    </a:p>
                  </a:txBody>
                  <a:tcPr marL="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Сочетание теории и практики, высокая востребованность выпускников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Требует тесного сотрудничества с предприятиями, не подходит для всех профессий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Предпрофессиональные классы</a:t>
                      </a:r>
                    </a:p>
                  </a:txBody>
                  <a:tcPr marL="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Углублённая подготовка, практика, возможность получения квалификации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Высокая нагрузка, необходимость выбора направления заранее</a:t>
                      </a:r>
                    </a:p>
                  </a:txBody>
                  <a:tcPr marL="228600" marR="228600" marT="76200" marB="762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4959"/>
                    </a:solidFill>
                  </a:tcPr>
                </a:tc>
              </a:tr>
            </a:tbl>
          </a:graphicData>
        </a:graphic>
      </p:graphicFrame>
      <p:sp>
        <p:nvSpPr>
          <p:cNvPr id="2" name="Блок-схема: типовой процесс 1"/>
          <p:cNvSpPr/>
          <p:nvPr/>
        </p:nvSpPr>
        <p:spPr>
          <a:xfrm>
            <a:off x="3133724" y="181529"/>
            <a:ext cx="5143499" cy="1045504"/>
          </a:xfrm>
          <a:prstGeom prst="flowChartPredefinedProcess">
            <a:avLst/>
          </a:prstGeom>
          <a:noFill/>
          <a:ln w="5715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8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Характеристики сетевого взаимодействия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6470" y="970185"/>
            <a:ext cx="10910236" cy="7728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Использование современных технологий и средств обучения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6470" y="2051471"/>
            <a:ext cx="10910236" cy="891753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Выбор времени, места и темпа обучения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9651" y="3220649"/>
            <a:ext cx="10917055" cy="9322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Индивидуализация учебного плана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6470" y="4381500"/>
            <a:ext cx="10910236" cy="95249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Изменение роли преподавателя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6470" y="5619148"/>
            <a:ext cx="10910236" cy="80010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развитие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навыков самостоятельной работы и мотивации</a:t>
            </a:r>
          </a:p>
        </p:txBody>
      </p:sp>
    </p:spTree>
    <p:extLst>
      <p:ext uri="{BB962C8B-B14F-4D97-AF65-F5344CB8AC3E}">
        <p14:creationId xmlns:p14="http://schemas.microsoft.com/office/powerpoint/2010/main" val="25671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1" y="711875"/>
            <a:ext cx="8749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Интеграционная модель паритетная кооперация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Основные формы сетевой модели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31230" y="2239616"/>
            <a:ext cx="10163175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Расширенный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выбор дисциплин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31230" y="3648225"/>
            <a:ext cx="10163175" cy="8762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Возможность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привлечения лучших педагогов региона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31229" y="4992341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Улучшение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качества образования.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676" y="1486622"/>
            <a:ext cx="2952750" cy="10279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Преимущества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77163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711875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Интеграционная модель внешкольное сетевое взаимодействие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Основные формы сетевой модели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31230" y="2239616"/>
            <a:ext cx="10163175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Экскурсии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 исторические места и музейные экспозиции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31230" y="3648225"/>
            <a:ext cx="10163175" cy="8762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Участие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школьников в конференциях и семинарах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31229" y="4992341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Посещение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культурных центров и художественных галерей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676" y="1486622"/>
            <a:ext cx="2952750" cy="10279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Примеры</a:t>
            </a:r>
          </a:p>
        </p:txBody>
      </p:sp>
    </p:spTree>
    <p:extLst>
      <p:ext uri="{BB962C8B-B14F-4D97-AF65-F5344CB8AC3E}">
        <p14:creationId xmlns:p14="http://schemas.microsoft.com/office/powerpoint/2010/main" val="316788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711875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Интеграционная модель социальное партнерство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Основные формы сетевой модели профильного обучения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31230" y="2239616"/>
            <a:ext cx="10163175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Профориентация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будущих специалистов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31230" y="3648225"/>
            <a:ext cx="10163175" cy="87620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Подготовка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кадров, соответствующих требованиям рынка труда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31229" y="4992341"/>
            <a:ext cx="10163175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Повышение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конкурентоспособности выпускников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676" y="1486622"/>
            <a:ext cx="2952750" cy="10279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Практические преимущества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9845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3_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2154</TotalTime>
  <Words>2932</Words>
  <Application>Microsoft Office PowerPoint</Application>
  <PresentationFormat>Произвольный</PresentationFormat>
  <Paragraphs>614</Paragraphs>
  <Slides>56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VideoDoska</dc:creator>
  <cp:lastModifiedBy>1</cp:lastModifiedBy>
  <cp:revision>675</cp:revision>
  <dcterms:created xsi:type="dcterms:W3CDTF">2025-01-28T02:16:40Z</dcterms:created>
  <dcterms:modified xsi:type="dcterms:W3CDTF">2025-12-04T09:40:17Z</dcterms:modified>
</cp:coreProperties>
</file>