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8"/>
  </p:notesMasterIdLst>
  <p:sldIdLst>
    <p:sldId id="311" r:id="rId2"/>
    <p:sldId id="322" r:id="rId3"/>
    <p:sldId id="330" r:id="rId4"/>
    <p:sldId id="344" r:id="rId5"/>
    <p:sldId id="323" r:id="rId6"/>
    <p:sldId id="335" r:id="rId7"/>
    <p:sldId id="329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26" r:id="rId18"/>
    <p:sldId id="354" r:id="rId19"/>
    <p:sldId id="355" r:id="rId20"/>
    <p:sldId id="356" r:id="rId21"/>
    <p:sldId id="357" r:id="rId22"/>
    <p:sldId id="358" r:id="rId23"/>
    <p:sldId id="359" r:id="rId24"/>
    <p:sldId id="325" r:id="rId25"/>
    <p:sldId id="360" r:id="rId26"/>
    <p:sldId id="361" r:id="rId27"/>
    <p:sldId id="363" r:id="rId28"/>
    <p:sldId id="364" r:id="rId29"/>
    <p:sldId id="365" r:id="rId30"/>
    <p:sldId id="366" r:id="rId31"/>
    <p:sldId id="367" r:id="rId32"/>
    <p:sldId id="368" r:id="rId33"/>
    <p:sldId id="369" r:id="rId34"/>
    <p:sldId id="370" r:id="rId35"/>
    <p:sldId id="371" r:id="rId36"/>
    <p:sldId id="372" r:id="rId37"/>
    <p:sldId id="373" r:id="rId38"/>
    <p:sldId id="374" r:id="rId39"/>
    <p:sldId id="375" r:id="rId40"/>
    <p:sldId id="376" r:id="rId41"/>
    <p:sldId id="377" r:id="rId42"/>
    <p:sldId id="378" r:id="rId43"/>
    <p:sldId id="379" r:id="rId44"/>
    <p:sldId id="380" r:id="rId45"/>
    <p:sldId id="382" r:id="rId46"/>
    <p:sldId id="383" r:id="rId47"/>
    <p:sldId id="384" r:id="rId48"/>
    <p:sldId id="385" r:id="rId49"/>
    <p:sldId id="386" r:id="rId50"/>
    <p:sldId id="389" r:id="rId51"/>
    <p:sldId id="387" r:id="rId52"/>
    <p:sldId id="390" r:id="rId53"/>
    <p:sldId id="391" r:id="rId54"/>
    <p:sldId id="392" r:id="rId55"/>
    <p:sldId id="393" r:id="rId56"/>
    <p:sldId id="327" r:id="rId5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959"/>
    <a:srgbClr val="BA8CDC"/>
    <a:srgbClr val="92D050"/>
    <a:srgbClr val="F8F8F8"/>
    <a:srgbClr val="879FE1"/>
    <a:srgbClr val="568474"/>
    <a:srgbClr val="FDFDFD"/>
    <a:srgbClr val="A66CD2"/>
    <a:srgbClr val="692E96"/>
    <a:srgbClr val="B88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26" autoAdjust="0"/>
    <p:restoredTop sz="94680" autoAdjust="0"/>
  </p:normalViewPr>
  <p:slideViewPr>
    <p:cSldViewPr snapToGrid="0">
      <p:cViewPr>
        <p:scale>
          <a:sx n="80" d="100"/>
          <a:sy n="80" d="100"/>
        </p:scale>
        <p:origin x="-1099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1F800-D4F1-40F1-B59B-24D16FB634D7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6334E-FD70-4482-8604-2E4A5A2799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69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4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997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997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6334E-FD70-4482-8604-2E4A5A279927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717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7A5268-9938-E810-E4F5-7203854E9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EE83E53-62C2-9CD3-8B8F-038601B81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CF4FAB9-BCC9-5388-A8EE-D14BAA883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A829A1E-DEA1-C989-0D1F-C02673013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E3268BF-CDE9-3E29-591A-FA162A782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0655B1-2466-B3BC-DF4F-07BB009DC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DF8A348-4868-7A68-4279-02E87D9DE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BAF04EF-8502-862B-8892-742DF4D7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83E7172-5C98-CA65-D941-B67ADD214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BD002A3-31F1-3F45-00EC-99533A953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07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B3EF243-8C51-2A2C-2CFA-F7EE2F71A7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06D5A1E-F3F3-C0E0-7CB6-1DB4EDAF8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8FFDF7-9E7F-1101-984A-B58090CE2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0A88EDF-32BD-2BD0-4503-D62CDFDEC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E6ACCDB-F234-ECAA-6732-DF91A6026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92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CB474C-B82B-25F7-B316-CA5D4401D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CF5A6C1-CF07-B1DB-D7CA-EA7CD6385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7E2054C-1F57-8635-16FA-52DEDC958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F0E1111-E7ED-43F5-D187-1EBDB6610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1ABEAAE-4FAA-F403-C0C7-C8B7E4348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7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A33E89-102E-3E6D-D090-76ACD44DE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825036F-E1CA-F16C-21C2-C54CA81A8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A090C80-3F2F-55D7-D5B8-6D8A43B12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4F74D2C-F226-52F3-8D40-EE0C25197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513178B-FF6F-55A9-AA32-DBF18A30F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24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5B121B-C7FB-46E2-8A30-AB6B5659B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E18E1E-EAB6-9BB1-0B5F-7763A4C63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178FA0E-D9B5-D155-972C-8CC6F5586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1F313FE-E67D-C0FE-BD8B-3B3BB87E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9C4F5C3-785B-CBA3-C5DB-DE2B6A471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C893967-2742-C847-B771-A68EE6FC9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89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B8326F-D16A-7A52-8B55-B40C23005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DAD6F6A-3436-185D-1FCC-A2F28B7D9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A068AE7-F9F9-F4E0-F029-A54EAB5CB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3B98795-E906-B0E8-CFC6-B6D0C4691E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AB7543C-A05C-7EA3-2952-29B3C8310F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364D2F0-3700-5850-BFB9-A8834AA2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C1370D7-AE9F-9F21-2346-1391F3E4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619D9A3-69FD-5AB6-F57E-90E71E8EC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20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958E34-A8C2-EB12-FD9F-5E40A0D1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1AB1136-1241-F7F9-54DB-97089B879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E658352-A2A4-F298-236C-73C27FC19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F79A57E-6E28-0D8F-F74F-8B911828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4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9195612-2A6F-B471-86D8-7D10F5C62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99BF4E3-D2A1-854E-EEDC-E0B94B80D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B69422E-C268-C228-D34F-7207FB0BB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0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48761F-D102-6EF2-03AB-51EF3CD02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F58BBFD-6C45-1CF2-E5AE-429296B9D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BDB3642-C639-E21C-000A-2576A57D3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9E329AF-0B58-E078-02D4-572C0B77E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6C2D256-C94C-6117-D734-F9EFF3A11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0369213-CE52-244B-841D-AA8A5CC6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33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563717-3AFB-811B-F38F-7C1E60A31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4930A6B-901F-3A23-C607-F202E15D72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8BBAE60-00E9-313D-CAEE-7CEFC576E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D35BB00-D1FD-F408-4B80-A33496034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560AFEE-67A6-18F4-3318-AEABE7E52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09F9994-3016-3CFC-45D6-1CB11E9D9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4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528FC3-5A77-4157-7A13-F26D20FB1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E652A87-E169-7941-7485-B4E28266C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9130CAF-4EB8-7D05-E5A7-3231B82A30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E4C8A-FDDF-4D7F-BBAA-6601EC21C11C}" type="datetimeFigureOut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04.12.2025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D1D6126-F4A8-DA5D-F8A9-118B05B69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52A8EB8-694C-D29A-C635-7BC586718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F37C8-73A9-4A6D-943F-7FE14756E5CB}" type="slidenum">
              <a:rPr lang="ru-RU" smtClean="0">
                <a:solidFill>
                  <a:srgbClr val="051E3C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51E3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2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4959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D71A9B6-BC84-FDDB-6423-209C668AEE55}"/>
              </a:ext>
            </a:extLst>
          </p:cNvPr>
          <p:cNvSpPr txBox="1"/>
          <p:nvPr/>
        </p:nvSpPr>
        <p:spPr>
          <a:xfrm>
            <a:off x="244276" y="1722085"/>
            <a:ext cx="11717594" cy="255389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BABAB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394959"/>
                </a:solidFill>
                <a:latin typeface="Montserrat" pitchFamily="2" charset="-52"/>
                <a:cs typeface="Mongolian Baiti" pitchFamily="66" charset="0"/>
              </a:rPr>
              <a:t>Модели получения первой профессии в рамках среднего общего образования: сетевые формы, профессиональные пробы, </a:t>
            </a:r>
            <a:r>
              <a:rPr lang="ru-RU" sz="3600" b="1" dirty="0" smtClean="0">
                <a:solidFill>
                  <a:srgbClr val="394959"/>
                </a:solidFill>
                <a:latin typeface="Montserrat" pitchFamily="2" charset="-52"/>
                <a:cs typeface="Mongolian Baiti" pitchFamily="66" charset="0"/>
              </a:rPr>
              <a:t>дуальное </a:t>
            </a:r>
            <a:r>
              <a:rPr lang="ru-RU" sz="3600" b="1" dirty="0">
                <a:solidFill>
                  <a:srgbClr val="394959"/>
                </a:solidFill>
                <a:latin typeface="Montserrat" pitchFamily="2" charset="-52"/>
                <a:cs typeface="Mongolian Baiti" pitchFamily="66" charset="0"/>
              </a:rPr>
              <a:t>обучение, </a:t>
            </a:r>
            <a:r>
              <a:rPr lang="ru-RU" sz="3600" b="1" dirty="0" err="1">
                <a:solidFill>
                  <a:srgbClr val="394959"/>
                </a:solidFill>
                <a:latin typeface="Montserrat" pitchFamily="2" charset="-52"/>
                <a:cs typeface="Mongolian Baiti" pitchFamily="66" charset="0"/>
              </a:rPr>
              <a:t>профклассы</a:t>
            </a:r>
            <a:endParaRPr lang="ru-RU" sz="2000" i="1" dirty="0">
              <a:solidFill>
                <a:srgbClr val="394959"/>
              </a:solidFill>
              <a:latin typeface="Montserrat" pitchFamily="2" charset="-52"/>
              <a:cs typeface="Mongolian Baiti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365973" y="4461713"/>
            <a:ext cx="947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dirty="0">
                <a:solidFill>
                  <a:srgbClr val="F8F8F8"/>
                </a:solidFill>
                <a:latin typeface="Montserrat" pitchFamily="2" charset="-52"/>
              </a:rPr>
              <a:t>Ирина </a:t>
            </a:r>
            <a:r>
              <a:rPr lang="ru-RU" sz="2000" dirty="0" smtClean="0">
                <a:solidFill>
                  <a:srgbClr val="F8F8F8"/>
                </a:solidFill>
                <a:latin typeface="Montserrat" pitchFamily="2" charset="-52"/>
              </a:rPr>
              <a:t>Александровна Москвина</a:t>
            </a:r>
            <a:endParaRPr lang="ru-RU" sz="2000" dirty="0">
              <a:solidFill>
                <a:srgbClr val="F8F8F8"/>
              </a:solidFill>
              <a:latin typeface="Montserrat" pitchFamily="2" charset="-52"/>
            </a:endParaRPr>
          </a:p>
          <a:p>
            <a:pPr lvl="0" algn="ctr">
              <a:defRPr/>
            </a:pPr>
            <a:r>
              <a:rPr lang="ru-RU" sz="2000" dirty="0">
                <a:solidFill>
                  <a:srgbClr val="F8F8F8"/>
                </a:solidFill>
                <a:latin typeface="Montserrat" pitchFamily="2" charset="-52"/>
              </a:rPr>
              <a:t>Руководитель ЦОПП Ленинградской </a:t>
            </a:r>
            <a:r>
              <a:rPr lang="ru-RU" sz="2000" dirty="0" smtClean="0">
                <a:solidFill>
                  <a:srgbClr val="F8F8F8"/>
                </a:solidFill>
                <a:latin typeface="Montserrat" pitchFamily="2" charset="-52"/>
              </a:rPr>
              <a:t>области</a:t>
            </a:r>
            <a:endParaRPr lang="ru-RU" sz="2000" dirty="0">
              <a:solidFill>
                <a:srgbClr val="F8F8F8"/>
              </a:solidFill>
              <a:latin typeface="Montserrat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7" y="-1"/>
            <a:ext cx="2390775" cy="1434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67" b="22166"/>
          <a:stretch/>
        </p:blipFill>
        <p:spPr>
          <a:xfrm>
            <a:off x="2433999" y="5643563"/>
            <a:ext cx="9753600" cy="12144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5" t="77834"/>
          <a:stretch/>
        </p:blipFill>
        <p:spPr>
          <a:xfrm flipH="1">
            <a:off x="0" y="5643563"/>
            <a:ext cx="2433999" cy="12144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67125" y="262887"/>
            <a:ext cx="8428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Программа</a:t>
            </a:r>
            <a:r>
              <a:rPr lang="ru-RU" i="1" dirty="0" smtClean="0">
                <a:solidFill>
                  <a:schemeClr val="bg1"/>
                </a:solidFill>
              </a:rPr>
              <a:t>: </a:t>
            </a:r>
            <a:r>
              <a:rPr lang="ru-RU" i="1" dirty="0">
                <a:solidFill>
                  <a:schemeClr val="bg1"/>
                </a:solidFill>
              </a:rPr>
              <a:t>Методы, технологии и управленческие аспекты организации получения первой профессии учащимися Ленинградской области </a:t>
            </a: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на </a:t>
            </a:r>
            <a:r>
              <a:rPr lang="ru-RU" i="1" dirty="0">
                <a:solidFill>
                  <a:schemeClr val="bg1"/>
                </a:solidFill>
              </a:rPr>
              <a:t>уровне среднего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8679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8" y="615642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498825" y="711875"/>
            <a:ext cx="9902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Интеграционная модель сетевого взаимодействия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54292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Основные формы сетевой модели профильного обучения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131230" y="2239616"/>
            <a:ext cx="10163175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Гибкое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управление учебным процессом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31230" y="3648225"/>
            <a:ext cx="10163175" cy="87620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Высокое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качество профобразования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31229" y="4992341"/>
            <a:ext cx="10163175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Соответствие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актуальным социальным и экономическим условиям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47676" y="1486622"/>
            <a:ext cx="2952750" cy="10279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Итоговые эффекты</a:t>
            </a:r>
          </a:p>
        </p:txBody>
      </p:sp>
    </p:spTree>
    <p:extLst>
      <p:ext uri="{BB962C8B-B14F-4D97-AF65-F5344CB8AC3E}">
        <p14:creationId xmlns:p14="http://schemas.microsoft.com/office/powerpoint/2010/main" val="326926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8" y="615642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498825" y="711875"/>
            <a:ext cx="9902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Виртуальная дистанционная модель сетевого взаимодействия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54292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Основные формы сетевой модели профильного обучения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131230" y="2000611"/>
            <a:ext cx="10163175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Доступность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образования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31228" y="3210125"/>
            <a:ext cx="10163175" cy="87620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Экономия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времени и </a:t>
            </a: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средств 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31227" y="4439891"/>
            <a:ext cx="10163175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Развитие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ИКТ-компетенций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47676" y="1486622"/>
            <a:ext cx="2952750" cy="10279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Практические преимущества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31226" y="5649566"/>
            <a:ext cx="10163175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Самостоятельность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и ответственность</a:t>
            </a:r>
          </a:p>
        </p:txBody>
      </p:sp>
    </p:spTree>
    <p:extLst>
      <p:ext uri="{BB962C8B-B14F-4D97-AF65-F5344CB8AC3E}">
        <p14:creationId xmlns:p14="http://schemas.microsoft.com/office/powerpoint/2010/main" val="7811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6" y="955602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498825" y="1081207"/>
            <a:ext cx="9902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Сильные стороны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88713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ontserrat" pitchFamily="2" charset="-52"/>
              </a:rPr>
              <a:t>SWOT-анализ </a:t>
            </a:r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сетевого взаимодействия </a:t>
            </a:r>
            <a:r>
              <a:rPr lang="ru-RU" sz="2800" b="1" dirty="0" smtClean="0">
                <a:solidFill>
                  <a:schemeClr val="bg1"/>
                </a:solidFill>
                <a:latin typeface="Montserrat" pitchFamily="2" charset="-52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2800" b="1" dirty="0" smtClean="0">
                <a:solidFill>
                  <a:schemeClr val="bg1"/>
                </a:solidFill>
                <a:latin typeface="Montserrat" pitchFamily="2" charset="-52"/>
              </a:rPr>
              <a:t>при </a:t>
            </a:r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профессиональном обучении школьников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65212" y="1907732"/>
            <a:ext cx="6031570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Расширение образовательных ресурсов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1245" y="3042337"/>
            <a:ext cx="5999503" cy="9606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Практико-ориентированность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7279" y="4270812"/>
            <a:ext cx="5999503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latin typeface="Montserrat" pitchFamily="2" charset="-52"/>
              </a:rPr>
              <a:t>Междисциплинарность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7279" y="5461437"/>
            <a:ext cx="5999503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Мотивация учащихся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94987" y="1907732"/>
            <a:ext cx="5710236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Развитие «гибких навыков»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94987" y="3042337"/>
            <a:ext cx="5710236" cy="9606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Ранняя профориентация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94987" y="4270812"/>
            <a:ext cx="5710236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Сетевые образовательные программы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94987" y="5461437"/>
            <a:ext cx="5710236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Обмен лучшими практиками</a:t>
            </a:r>
          </a:p>
        </p:txBody>
      </p:sp>
    </p:spTree>
    <p:extLst>
      <p:ext uri="{BB962C8B-B14F-4D97-AF65-F5344CB8AC3E}">
        <p14:creationId xmlns:p14="http://schemas.microsoft.com/office/powerpoint/2010/main" val="92869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6" y="955602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498825" y="1081207"/>
            <a:ext cx="9902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Слабые стороны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88713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ontserrat" pitchFamily="2" charset="-52"/>
              </a:rPr>
              <a:t>SWOT-анализ </a:t>
            </a:r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сетевого взаимодействия </a:t>
            </a:r>
            <a:r>
              <a:rPr lang="ru-RU" sz="2800" b="1" dirty="0" smtClean="0">
                <a:solidFill>
                  <a:schemeClr val="bg1"/>
                </a:solidFill>
                <a:latin typeface="Montserrat" pitchFamily="2" charset="-52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2800" b="1" dirty="0" smtClean="0">
                <a:solidFill>
                  <a:schemeClr val="bg1"/>
                </a:solidFill>
                <a:latin typeface="Montserrat" pitchFamily="2" charset="-52"/>
              </a:rPr>
              <a:t>при </a:t>
            </a:r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профессиональном обучении школьников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65212" y="1907732"/>
            <a:ext cx="6031570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Организационная сложность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1245" y="3042337"/>
            <a:ext cx="5999503" cy="9606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Неравномерность ресурсов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7279" y="4270812"/>
            <a:ext cx="5999503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Юридическая неопределённость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7279" y="5461437"/>
            <a:ext cx="5999503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Дефицит координации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94987" y="1907732"/>
            <a:ext cx="5710236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Зависимость от партнёров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94987" y="3042337"/>
            <a:ext cx="5710236" cy="9606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Ограниченная масштабируемость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94987" y="4270812"/>
            <a:ext cx="5710236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Недостаточная подготовка педагогов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94987" y="5461437"/>
            <a:ext cx="5710236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Финансовые барьеры</a:t>
            </a:r>
          </a:p>
        </p:txBody>
      </p:sp>
    </p:spTree>
    <p:extLst>
      <p:ext uri="{BB962C8B-B14F-4D97-AF65-F5344CB8AC3E}">
        <p14:creationId xmlns:p14="http://schemas.microsoft.com/office/powerpoint/2010/main" val="335024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6" y="955602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498825" y="1081207"/>
            <a:ext cx="9902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Возможности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88713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ontserrat" pitchFamily="2" charset="-52"/>
              </a:rPr>
              <a:t>SWOT-анализ </a:t>
            </a:r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сетевого взаимодействия </a:t>
            </a:r>
            <a:r>
              <a:rPr lang="ru-RU" sz="2800" b="1" dirty="0" smtClean="0">
                <a:solidFill>
                  <a:schemeClr val="bg1"/>
                </a:solidFill>
                <a:latin typeface="Montserrat" pitchFamily="2" charset="-52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2800" b="1" dirty="0" smtClean="0">
                <a:solidFill>
                  <a:schemeClr val="bg1"/>
                </a:solidFill>
                <a:latin typeface="Montserrat" pitchFamily="2" charset="-52"/>
              </a:rPr>
              <a:t>при </a:t>
            </a:r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профессиональном обучении школьников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65212" y="1907732"/>
            <a:ext cx="6031570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Интеграция с нацпроектами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1245" y="3042337"/>
            <a:ext cx="5999503" cy="9606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latin typeface="Montserrat" pitchFamily="2" charset="-52"/>
              </a:rPr>
              <a:t>Цифровизация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7279" y="4270812"/>
            <a:ext cx="5999503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Партнёрство с бизнесом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7279" y="5461437"/>
            <a:ext cx="5999503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Развитие межрегиональных сетей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94987" y="1907732"/>
            <a:ext cx="5710236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latin typeface="Montserrat" pitchFamily="2" charset="-52"/>
              </a:rPr>
              <a:t>Грантовая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 поддержка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94987" y="3042337"/>
            <a:ext cx="5710236" cy="9606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Формирование </a:t>
            </a: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профессиональных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сообществ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94987" y="4270812"/>
            <a:ext cx="5710236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Использование открытых образовательных ресурсов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94987" y="5461437"/>
            <a:ext cx="5710236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Повышение престижа профессий</a:t>
            </a:r>
          </a:p>
        </p:txBody>
      </p:sp>
    </p:spTree>
    <p:extLst>
      <p:ext uri="{BB962C8B-B14F-4D97-AF65-F5344CB8AC3E}">
        <p14:creationId xmlns:p14="http://schemas.microsoft.com/office/powerpoint/2010/main" val="22796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6" y="955602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498825" y="1081207"/>
            <a:ext cx="9902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Угрозы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88713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ontserrat" pitchFamily="2" charset="-52"/>
              </a:rPr>
              <a:t>SWOT-анализ </a:t>
            </a:r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сетевого взаимодействия </a:t>
            </a:r>
            <a:r>
              <a:rPr lang="ru-RU" sz="2800" b="1" dirty="0" smtClean="0">
                <a:solidFill>
                  <a:schemeClr val="bg1"/>
                </a:solidFill>
                <a:latin typeface="Montserrat" pitchFamily="2" charset="-52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2800" b="1" dirty="0" smtClean="0">
                <a:solidFill>
                  <a:schemeClr val="bg1"/>
                </a:solidFill>
                <a:latin typeface="Montserrat" pitchFamily="2" charset="-52"/>
              </a:rPr>
              <a:t>при </a:t>
            </a:r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профессиональном обучении школьников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65212" y="1907732"/>
            <a:ext cx="6031570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Изменение законодательства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1245" y="3042337"/>
            <a:ext cx="5999503" cy="9606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Экономическая нестабильность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7279" y="4270812"/>
            <a:ext cx="5999503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Конкуренция за ресурсы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7279" y="5461437"/>
            <a:ext cx="5999503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Риск формализма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94987" y="1907732"/>
            <a:ext cx="5710236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Технологические барьеры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94987" y="3042337"/>
            <a:ext cx="5710236" cy="9606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Кадровые риски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94987" y="4270812"/>
            <a:ext cx="5710236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Разрыв ожиданий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94987" y="5461437"/>
            <a:ext cx="5710236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Безопасность данных</a:t>
            </a:r>
          </a:p>
        </p:txBody>
      </p:sp>
    </p:spTree>
    <p:extLst>
      <p:ext uri="{BB962C8B-B14F-4D97-AF65-F5344CB8AC3E}">
        <p14:creationId xmlns:p14="http://schemas.microsoft.com/office/powerpoint/2010/main" val="21546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6" y="955602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498825" y="1081207"/>
            <a:ext cx="9902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Выводы и рекомендации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88713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ontserrat" pitchFamily="2" charset="-52"/>
              </a:rPr>
              <a:t>SWOT-анализ </a:t>
            </a:r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сетевого взаимодействия </a:t>
            </a:r>
            <a:r>
              <a:rPr lang="ru-RU" sz="2800" b="1" dirty="0" smtClean="0">
                <a:solidFill>
                  <a:schemeClr val="bg1"/>
                </a:solidFill>
                <a:latin typeface="Montserrat" pitchFamily="2" charset="-52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2800" b="1" dirty="0" smtClean="0">
                <a:solidFill>
                  <a:schemeClr val="bg1"/>
                </a:solidFill>
                <a:latin typeface="Montserrat" pitchFamily="2" charset="-52"/>
              </a:rPr>
              <a:t>при </a:t>
            </a:r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профессиональном обучении школьников</a:t>
            </a:r>
          </a:p>
        </p:txBody>
      </p:sp>
      <p:grpSp>
        <p:nvGrpSpPr>
          <p:cNvPr id="19" name="组合 19"/>
          <p:cNvGrpSpPr/>
          <p:nvPr/>
        </p:nvGrpSpPr>
        <p:grpSpPr>
          <a:xfrm>
            <a:off x="273208" y="2837063"/>
            <a:ext cx="11772898" cy="1532334"/>
            <a:chOff x="7764371" y="2260329"/>
            <a:chExt cx="8128504" cy="1630296"/>
          </a:xfrm>
          <a:solidFill>
            <a:srgbClr val="394959"/>
          </a:solidFill>
        </p:grpSpPr>
        <p:sp>
          <p:nvSpPr>
            <p:cNvPr id="20" name="MH_SubTitle_4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7764371" y="2370378"/>
              <a:ext cx="8128504" cy="1410193"/>
            </a:xfrm>
            <a:prstGeom prst="roundRect">
              <a:avLst/>
            </a:prstGeom>
            <a:grpFill/>
            <a:ln w="31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endParaRPr lang="zh-CN" altLang="en-US" sz="1350" b="1" dirty="0">
                <a:solidFill>
                  <a:srgbClr val="FFFAF0"/>
                </a:solidFill>
                <a:latin typeface="Montserrat" panose="000005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21" name="TextBox 27"/>
            <p:cNvSpPr txBox="1">
              <a:spLocks noChangeArrowheads="1"/>
            </p:cNvSpPr>
            <p:nvPr/>
          </p:nvSpPr>
          <p:spPr bwMode="auto">
            <a:xfrm>
              <a:off x="9947768" y="2260329"/>
              <a:ext cx="5945107" cy="1630296"/>
            </a:xfrm>
            <a:prstGeom prst="round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sz="1400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Закрепить </a:t>
              </a:r>
              <a:r>
                <a:rPr lang="ru-RU" altLang="zh-CN" sz="1400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правовые механизмы сотрудничества (типовые договоры, регламенты).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sz="1400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Организовать </a:t>
              </a:r>
              <a:r>
                <a:rPr lang="ru-RU" altLang="zh-CN" sz="1400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повышение квалификации педагогов по управлению сетевыми проектами.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sz="1400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Обеспечить </a:t>
              </a:r>
              <a:r>
                <a:rPr lang="ru-RU" altLang="zh-CN" sz="1400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финансовую устойчивость через комбинирование бюджетных и внебюджетных источников.</a:t>
              </a:r>
            </a:p>
          </p:txBody>
        </p:sp>
      </p:grpSp>
      <p:sp>
        <p:nvSpPr>
          <p:cNvPr id="22" name="MH_SubTitle_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08291" y="1569390"/>
            <a:ext cx="11702733" cy="1243025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3423959" y="1512650"/>
            <a:ext cx="8274935" cy="129397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4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Создать единый информационный портал сети с базами партнёров, программ и методических материалов.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4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Внедрить систему </a:t>
            </a:r>
            <a:r>
              <a:rPr lang="ru-RU" altLang="zh-CN" sz="1400" b="1" dirty="0" err="1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менторства</a:t>
            </a:r>
            <a:r>
              <a:rPr lang="ru-RU" altLang="zh-CN" sz="14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 от представителей индустрии.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4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Разрабатывать модульные программы, позволяющие гибко подключать ресурсы партнёров.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5779" y="1370138"/>
            <a:ext cx="3197495" cy="77809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MH_SubTitle_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73208" y="4439418"/>
            <a:ext cx="11772898" cy="836110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27" name="TextBox 19"/>
          <p:cNvSpPr txBox="1"/>
          <p:nvPr/>
        </p:nvSpPr>
        <p:spPr>
          <a:xfrm>
            <a:off x="3423959" y="4448850"/>
            <a:ext cx="8359785" cy="817245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4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Активно </a:t>
            </a:r>
            <a:r>
              <a:rPr lang="ru-RU" altLang="zh-CN" sz="14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участвовать в федеральных и региональных программах поддержки профобразования.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4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Развивать </a:t>
            </a:r>
            <a:r>
              <a:rPr lang="ru-RU" altLang="zh-CN" sz="14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цифровые инструменты для межрегионального взаимодействия.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49547" y="2669540"/>
            <a:ext cx="3084651" cy="82678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19"/>
          <p:cNvSpPr txBox="1"/>
          <p:nvPr/>
        </p:nvSpPr>
        <p:spPr>
          <a:xfrm>
            <a:off x="193126" y="2669540"/>
            <a:ext cx="3197494" cy="78319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0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Для минимизации слабых сторон</a:t>
            </a:r>
            <a:endParaRPr lang="zh-CN" altLang="en-US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32" name="TextBox 19"/>
          <p:cNvSpPr txBox="1"/>
          <p:nvPr/>
        </p:nvSpPr>
        <p:spPr>
          <a:xfrm>
            <a:off x="179748" y="1365038"/>
            <a:ext cx="3197494" cy="78319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0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Для усиления сильных сторон</a:t>
            </a:r>
            <a:endParaRPr lang="zh-CN" altLang="en-US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36169" y="4026026"/>
            <a:ext cx="3084651" cy="82678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19"/>
          <p:cNvSpPr txBox="1"/>
          <p:nvPr/>
        </p:nvSpPr>
        <p:spPr>
          <a:xfrm>
            <a:off x="179747" y="4026026"/>
            <a:ext cx="3197494" cy="78319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0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Для реализации возможностей</a:t>
            </a:r>
            <a:endParaRPr lang="zh-CN" altLang="en-US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35" name="MH_SubTitle_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39240" y="5448306"/>
            <a:ext cx="11772898" cy="1065041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36" name="TextBox 19"/>
          <p:cNvSpPr txBox="1"/>
          <p:nvPr/>
        </p:nvSpPr>
        <p:spPr>
          <a:xfrm>
            <a:off x="3389991" y="5457739"/>
            <a:ext cx="8359785" cy="105560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4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Проводить </a:t>
            </a:r>
            <a:r>
              <a:rPr lang="ru-RU" altLang="zh-CN" sz="14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регулярный мониторинг изменений в законодательстве и экономике.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4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Формировать </a:t>
            </a:r>
            <a:r>
              <a:rPr lang="ru-RU" altLang="zh-CN" sz="14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резервные списки партнёров для подстраховки.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4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Вводить </a:t>
            </a:r>
            <a:r>
              <a:rPr lang="ru-RU" altLang="zh-CN" sz="14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систему обратной связи от учащихся для корректировки программ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02201" y="5034915"/>
            <a:ext cx="3084651" cy="82678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19"/>
          <p:cNvSpPr txBox="1"/>
          <p:nvPr/>
        </p:nvSpPr>
        <p:spPr>
          <a:xfrm>
            <a:off x="145779" y="5034915"/>
            <a:ext cx="3197494" cy="78319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0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Для снижения </a:t>
            </a:r>
            <a:endParaRPr lang="ru-RU" altLang="zh-CN" sz="2000" b="1" dirty="0" smtClean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  <a:p>
            <a:pPr algn="ctr">
              <a:defRPr/>
            </a:pPr>
            <a:r>
              <a:rPr lang="ru-RU" altLang="zh-CN" sz="20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угроз</a:t>
            </a:r>
            <a:endParaRPr lang="zh-CN" altLang="en-US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27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288176" y="364245"/>
            <a:ext cx="9901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Профессиональные пробы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1974" y="1324366"/>
            <a:ext cx="11353799" cy="1232008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мероприятие, включающее элементы реальной профессиональной деятельности (или моделирующее их), в ходе которого </a:t>
            </a: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участник: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26883" y="4513270"/>
            <a:ext cx="11188890" cy="544503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Цель профессиональных проб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6883" y="5257010"/>
            <a:ext cx="11296425" cy="1238249"/>
          </a:xfrm>
          <a:prstGeom prst="roundRect">
            <a:avLst/>
          </a:prstGeom>
          <a:noFill/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познакомить школьников с миром профессий, развить их профессиональные навыки и способствовать осознанному выбору будущей специальности</a:t>
            </a:r>
          </a:p>
        </p:txBody>
      </p:sp>
      <p:sp>
        <p:nvSpPr>
          <p:cNvPr id="2" name="Штриховая стрелка вправо 1"/>
          <p:cNvSpPr/>
          <p:nvPr/>
        </p:nvSpPr>
        <p:spPr>
          <a:xfrm rot="7996154">
            <a:off x="1419403" y="2481269"/>
            <a:ext cx="962383" cy="419109"/>
          </a:xfrm>
          <a:prstGeom prst="stripedRightArrow">
            <a:avLst/>
          </a:prstGeom>
          <a:solidFill>
            <a:srgbClr val="39495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 rot="5400000">
            <a:off x="5346329" y="2633667"/>
            <a:ext cx="962383" cy="419109"/>
          </a:xfrm>
          <a:prstGeom prst="stripedRightArrow">
            <a:avLst/>
          </a:prstGeom>
          <a:solidFill>
            <a:srgbClr val="39495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триховая стрелка вправо 11"/>
          <p:cNvSpPr/>
          <p:nvPr/>
        </p:nvSpPr>
        <p:spPr>
          <a:xfrm rot="4085391">
            <a:off x="10122892" y="2511889"/>
            <a:ext cx="962383" cy="419109"/>
          </a:xfrm>
          <a:prstGeom prst="stripedRightArrow">
            <a:avLst/>
          </a:prstGeom>
          <a:solidFill>
            <a:srgbClr val="39495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8601" y="3094836"/>
            <a:ext cx="2838450" cy="943763"/>
          </a:xfrm>
          <a:prstGeom prst="roundRect">
            <a:avLst/>
          </a:prstGeom>
          <a:noFill/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  <a:t>выполняет </a:t>
            </a: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практические задания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08295" y="3351224"/>
            <a:ext cx="2838450" cy="943763"/>
          </a:xfrm>
          <a:prstGeom prst="roundRect">
            <a:avLst/>
          </a:prstGeom>
          <a:noFill/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  <a:t>оценивает </a:t>
            </a:r>
          </a:p>
          <a:p>
            <a:pPr algn="ctr"/>
            <a: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  <a:t>свой </a:t>
            </a: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опыт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184858" y="3246075"/>
            <a:ext cx="2838450" cy="943763"/>
          </a:xfrm>
          <a:prstGeom prst="roundRect">
            <a:avLst/>
          </a:prstGeom>
          <a:noFill/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  <a:t>получает </a:t>
            </a: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обратную связь от наставника</a:t>
            </a:r>
          </a:p>
        </p:txBody>
      </p:sp>
    </p:spTree>
    <p:extLst>
      <p:ext uri="{BB962C8B-B14F-4D97-AF65-F5344CB8AC3E}">
        <p14:creationId xmlns:p14="http://schemas.microsoft.com/office/powerpoint/2010/main" val="15782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179748" y="194073"/>
            <a:ext cx="11687088" cy="644128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Профессиональные пробы</a:t>
            </a:r>
          </a:p>
        </p:txBody>
      </p:sp>
      <p:grpSp>
        <p:nvGrpSpPr>
          <p:cNvPr id="19" name="组合 19"/>
          <p:cNvGrpSpPr/>
          <p:nvPr/>
        </p:nvGrpSpPr>
        <p:grpSpPr>
          <a:xfrm>
            <a:off x="273208" y="2940500"/>
            <a:ext cx="11772898" cy="1325457"/>
            <a:chOff x="7764371" y="2370378"/>
            <a:chExt cx="8128504" cy="1410193"/>
          </a:xfrm>
          <a:solidFill>
            <a:srgbClr val="394959"/>
          </a:solidFill>
        </p:grpSpPr>
        <p:sp>
          <p:nvSpPr>
            <p:cNvPr id="20" name="MH_SubTitle_4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7764371" y="2370378"/>
              <a:ext cx="8128504" cy="1410193"/>
            </a:xfrm>
            <a:prstGeom prst="roundRect">
              <a:avLst/>
            </a:prstGeom>
            <a:grpFill/>
            <a:ln w="31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endParaRPr lang="zh-CN" altLang="en-US" sz="1350" b="1" dirty="0">
                <a:solidFill>
                  <a:srgbClr val="FFFAF0"/>
                </a:solidFill>
                <a:latin typeface="Montserrat" panose="000005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21" name="TextBox 27"/>
            <p:cNvSpPr txBox="1">
              <a:spLocks noChangeArrowheads="1"/>
            </p:cNvSpPr>
            <p:nvPr/>
          </p:nvSpPr>
          <p:spPr bwMode="auto">
            <a:xfrm>
              <a:off x="9947768" y="2586387"/>
              <a:ext cx="5945107" cy="978178"/>
            </a:xfrm>
            <a:prstGeom prst="round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defRPr/>
              </a:pPr>
              <a:r>
                <a:rPr lang="ru-RU" altLang="zh-CN" sz="1600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Прежде всего — учащиеся 9 х классов, стоящие перед выбором: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sz="1600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профиля </a:t>
              </a:r>
              <a:r>
                <a:rPr lang="ru-RU" altLang="zh-CN" sz="1600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обучения в старшей школе;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sz="1600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направления </a:t>
              </a:r>
              <a:r>
                <a:rPr lang="ru-RU" altLang="zh-CN" sz="1600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для продолжения образования в системе СПО.</a:t>
              </a:r>
            </a:p>
          </p:txBody>
        </p:sp>
      </p:grpSp>
      <p:sp>
        <p:nvSpPr>
          <p:cNvPr id="22" name="MH_SubTitle_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49547" y="1164392"/>
            <a:ext cx="11702733" cy="1593215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3377241" y="1168640"/>
            <a:ext cx="8274935" cy="146423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6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Дать базовые сведения о профессиональной </a:t>
            </a:r>
            <a:r>
              <a:rPr lang="ru-RU" altLang="zh-CN" sz="16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деятельности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6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Сформировать интерес к </a:t>
            </a:r>
            <a:r>
              <a:rPr lang="ru-RU" altLang="zh-CN" sz="16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профессии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6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Выявить интересы и способности </a:t>
            </a:r>
            <a:r>
              <a:rPr lang="ru-RU" altLang="zh-CN" sz="16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учащегося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6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Создать условия для практического </a:t>
            </a:r>
            <a:r>
              <a:rPr lang="ru-RU" altLang="zh-CN" sz="16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опыта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6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Способствовать осознанному выбору профессионального </a:t>
            </a:r>
            <a:r>
              <a:rPr lang="ru-RU" altLang="zh-CN" sz="16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пути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5779" y="1043347"/>
            <a:ext cx="3197495" cy="77809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MH_SubTitle_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73208" y="4439417"/>
            <a:ext cx="11772898" cy="1818507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27" name="TextBox 19"/>
          <p:cNvSpPr txBox="1"/>
          <p:nvPr/>
        </p:nvSpPr>
        <p:spPr>
          <a:xfrm>
            <a:off x="3423959" y="4448850"/>
            <a:ext cx="8359785" cy="173664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zh-CN" sz="16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Модель реализуется в рамках Единой модели профориентации (ЕМП), утверждённой на федеральном уровне. ЕМП предусматривает: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6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системность </a:t>
            </a:r>
            <a:r>
              <a:rPr lang="ru-RU" altLang="zh-CN" sz="16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(согласованность форм и методов);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6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систематичность </a:t>
            </a:r>
            <a:r>
              <a:rPr lang="ru-RU" altLang="zh-CN" sz="16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(регулярность мероприятий);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6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доступность </a:t>
            </a:r>
            <a:r>
              <a:rPr lang="ru-RU" altLang="zh-CN" sz="16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(для всех обучающихся 6–11 классов);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1600" b="1" dirty="0" err="1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межведомственность</a:t>
            </a:r>
            <a:r>
              <a:rPr lang="ru-RU" altLang="zh-CN" sz="16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 </a:t>
            </a:r>
            <a:r>
              <a:rPr lang="ru-RU" altLang="zh-CN" sz="16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(взаимодействие организаций).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49547" y="2836372"/>
            <a:ext cx="3084651" cy="82678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19"/>
          <p:cNvSpPr txBox="1"/>
          <p:nvPr/>
        </p:nvSpPr>
        <p:spPr>
          <a:xfrm>
            <a:off x="216786" y="3028427"/>
            <a:ext cx="3197494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0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Целевая аудитория</a:t>
            </a:r>
            <a:endParaRPr lang="zh-CN" altLang="en-US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32" name="TextBox 19"/>
          <p:cNvSpPr txBox="1"/>
          <p:nvPr/>
        </p:nvSpPr>
        <p:spPr>
          <a:xfrm>
            <a:off x="123326" y="1211056"/>
            <a:ext cx="3197494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0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Задачи </a:t>
            </a:r>
            <a:endParaRPr lang="zh-CN" altLang="en-US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73208" y="4395826"/>
            <a:ext cx="3084651" cy="82678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19"/>
          <p:cNvSpPr txBox="1"/>
          <p:nvPr/>
        </p:nvSpPr>
        <p:spPr>
          <a:xfrm>
            <a:off x="160365" y="4417621"/>
            <a:ext cx="3197494" cy="78319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0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Нормативно правовая база</a:t>
            </a:r>
            <a:endParaRPr lang="zh-CN" altLang="en-US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734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6" y="955602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498825" y="1081207"/>
            <a:ext cx="9902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Этапы </a:t>
            </a:r>
            <a: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  <a:t>проведения</a:t>
            </a:r>
            <a:endParaRPr lang="ru-RU" sz="20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88713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Профессиональные пробы</a:t>
            </a:r>
          </a:p>
        </p:txBody>
      </p:sp>
      <p:grpSp>
        <p:nvGrpSpPr>
          <p:cNvPr id="19" name="组合 19"/>
          <p:cNvGrpSpPr/>
          <p:nvPr/>
        </p:nvGrpSpPr>
        <p:grpSpPr>
          <a:xfrm>
            <a:off x="273208" y="2940500"/>
            <a:ext cx="11772898" cy="1173509"/>
            <a:chOff x="7764371" y="2370378"/>
            <a:chExt cx="8128504" cy="1248531"/>
          </a:xfrm>
          <a:solidFill>
            <a:srgbClr val="394959"/>
          </a:solidFill>
        </p:grpSpPr>
        <p:sp>
          <p:nvSpPr>
            <p:cNvPr id="20" name="MH_SubTitle_4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7764371" y="2370378"/>
              <a:ext cx="8128504" cy="1248531"/>
            </a:xfrm>
            <a:prstGeom prst="roundRect">
              <a:avLst/>
            </a:prstGeom>
            <a:grpFill/>
            <a:ln w="31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endParaRPr lang="zh-CN" altLang="en-US" sz="1350" b="1" dirty="0">
                <a:solidFill>
                  <a:srgbClr val="FFFAF0"/>
                </a:solidFill>
                <a:latin typeface="Montserrat" panose="000005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21" name="TextBox 27"/>
            <p:cNvSpPr txBox="1">
              <a:spLocks noChangeArrowheads="1"/>
            </p:cNvSpPr>
            <p:nvPr/>
          </p:nvSpPr>
          <p:spPr bwMode="auto">
            <a:xfrm>
              <a:off x="9947768" y="2451211"/>
              <a:ext cx="5945107" cy="1086864"/>
            </a:xfrm>
            <a:prstGeom prst="round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знакомство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с практическим заданием;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инструктаж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по ТБ;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демонстрация </a:t>
              </a:r>
              <a:r>
                <a:rPr lang="ru-RU" altLang="zh-CN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приёмов выполнения операций.</a:t>
              </a:r>
            </a:p>
          </p:txBody>
        </p:sp>
      </p:grpSp>
      <p:sp>
        <p:nvSpPr>
          <p:cNvPr id="22" name="MH_SubTitle_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308291" y="1569390"/>
            <a:ext cx="11702733" cy="1243025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3423959" y="1512650"/>
            <a:ext cx="8274935" cy="132802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общая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информация о профессии;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востребованность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на рынке труда;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требования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к личностным и профессиональным качествам;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правила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техники безопасности.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5779" y="1370138"/>
            <a:ext cx="3197495" cy="77809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MH_SubTitle_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73208" y="4247363"/>
            <a:ext cx="11772898" cy="1028165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27" name="TextBox 19"/>
          <p:cNvSpPr txBox="1"/>
          <p:nvPr/>
        </p:nvSpPr>
        <p:spPr>
          <a:xfrm>
            <a:off x="3441737" y="4255447"/>
            <a:ext cx="8359785" cy="102155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выполнение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задания на тренажёре или реальном оборудовании;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работа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 инструментами и материалами.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49547" y="2669540"/>
            <a:ext cx="3084651" cy="82678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19"/>
          <p:cNvSpPr txBox="1"/>
          <p:nvPr/>
        </p:nvSpPr>
        <p:spPr>
          <a:xfrm>
            <a:off x="180968" y="2861595"/>
            <a:ext cx="3197494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0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Подготовительный</a:t>
            </a:r>
            <a:endParaRPr lang="zh-CN" altLang="en-US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32" name="TextBox 19"/>
          <p:cNvSpPr txBox="1"/>
          <p:nvPr/>
        </p:nvSpPr>
        <p:spPr>
          <a:xfrm>
            <a:off x="123325" y="1531091"/>
            <a:ext cx="3197494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0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Обучающий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36169" y="4026026"/>
            <a:ext cx="3084651" cy="82678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19"/>
          <p:cNvSpPr txBox="1"/>
          <p:nvPr/>
        </p:nvSpPr>
        <p:spPr>
          <a:xfrm>
            <a:off x="145779" y="4232901"/>
            <a:ext cx="3197494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0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Практический</a:t>
            </a:r>
            <a:endParaRPr lang="zh-CN" altLang="en-US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35" name="MH_SubTitle_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39240" y="5448306"/>
            <a:ext cx="11772898" cy="1266819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36" name="TextBox 19"/>
          <p:cNvSpPr txBox="1"/>
          <p:nvPr/>
        </p:nvSpPr>
        <p:spPr>
          <a:xfrm>
            <a:off x="3389991" y="5457739"/>
            <a:ext cx="8359785" cy="132802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обсуждение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результатов;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самооценка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участника;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обратная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связь от наставника;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заполнение </a:t>
            </a:r>
            <a:r>
              <a:rPr lang="ru-RU" altLang="zh-CN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анкеты и получение рекомендаций.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36168" y="5202297"/>
            <a:ext cx="3084651" cy="82678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19"/>
          <p:cNvSpPr txBox="1"/>
          <p:nvPr/>
        </p:nvSpPr>
        <p:spPr>
          <a:xfrm>
            <a:off x="180968" y="5394352"/>
            <a:ext cx="3197494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0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Заключительный</a:t>
            </a:r>
            <a:endParaRPr lang="zh-CN" altLang="en-US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834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Скругленный прямоугольник 54"/>
          <p:cNvSpPr/>
          <p:nvPr/>
        </p:nvSpPr>
        <p:spPr>
          <a:xfrm>
            <a:off x="422005" y="2772596"/>
            <a:ext cx="11541394" cy="9381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776741" y="341297"/>
            <a:ext cx="10777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Модели получения первой профессии в рамках </a:t>
            </a:r>
            <a:r>
              <a:rPr lang="ru-RU" sz="2800" b="1" dirty="0" smtClean="0">
                <a:solidFill>
                  <a:srgbClr val="394959"/>
                </a:solidFill>
                <a:latin typeface="Montserrat" pitchFamily="2" charset="-52"/>
              </a:rPr>
              <a:t>СПО</a:t>
            </a:r>
            <a:endParaRPr lang="ru-RU" sz="28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50" name="TextBox 19"/>
          <p:cNvSpPr txBox="1"/>
          <p:nvPr/>
        </p:nvSpPr>
        <p:spPr>
          <a:xfrm>
            <a:off x="3524250" y="1792328"/>
            <a:ext cx="8245490" cy="78319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zh-CN" sz="20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важная составляющая успешного функционирования любой образовательной структуры</a:t>
            </a:r>
            <a:endParaRPr lang="zh-CN" altLang="en-US" b="1" dirty="0">
              <a:solidFill>
                <a:srgbClr val="FFFAF0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2006" y="1532676"/>
            <a:ext cx="11541395" cy="104284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19"/>
          <p:cNvSpPr txBox="1"/>
          <p:nvPr/>
        </p:nvSpPr>
        <p:spPr>
          <a:xfrm>
            <a:off x="401502" y="1451809"/>
            <a:ext cx="11541395" cy="1123712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0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сетевые формы обучения, включающие партнёрства с ведущими работодателями и учебными центрами, обеспечивающими непосредственный контакт с миром профессий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53" name="TextBox 19"/>
          <p:cNvSpPr txBox="1"/>
          <p:nvPr/>
        </p:nvSpPr>
        <p:spPr>
          <a:xfrm>
            <a:off x="515802" y="2850070"/>
            <a:ext cx="11561898" cy="78319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0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профессиональные пробы, дающие возможность попробовать себя в избранной отрасли и выявить собственные </a:t>
            </a:r>
            <a:r>
              <a:rPr lang="ru-RU" altLang="zh-CN" sz="20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предпочтения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700541" y="863781"/>
            <a:ext cx="10330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i="1" u="sng" dirty="0" smtClean="0">
                <a:solidFill>
                  <a:srgbClr val="394959"/>
                </a:solidFill>
                <a:latin typeface="Montserrat" pitchFamily="2" charset="-52"/>
              </a:rPr>
              <a:t>Инструменты</a:t>
            </a:r>
            <a:endParaRPr lang="ru-RU" sz="2800" i="1" u="sng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2007" y="3953665"/>
            <a:ext cx="11541394" cy="91361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9"/>
          <p:cNvSpPr txBox="1"/>
          <p:nvPr/>
        </p:nvSpPr>
        <p:spPr>
          <a:xfrm>
            <a:off x="401502" y="3985173"/>
            <a:ext cx="11561898" cy="78319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0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дуальная форм</a:t>
            </a:r>
            <a:r>
              <a:rPr lang="ru-RU" altLang="zh-CN" sz="20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а</a:t>
            </a:r>
            <a:r>
              <a:rPr lang="ru-RU" altLang="zh-CN" sz="20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 </a:t>
            </a:r>
            <a:r>
              <a:rPr lang="ru-RU" altLang="zh-CN" sz="20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обучения, </a:t>
            </a:r>
            <a:r>
              <a:rPr lang="ru-RU" altLang="zh-CN" sz="20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объединяющая </a:t>
            </a:r>
            <a:r>
              <a:rPr lang="ru-RU" altLang="zh-CN" sz="20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теорию и практику, что существенно облегчает адаптацию молодых специалистов на рабочем месте</a:t>
            </a:r>
            <a:endParaRPr lang="zh-CN" altLang="en-US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2007" y="5153815"/>
            <a:ext cx="11541394" cy="11378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9"/>
          <p:cNvSpPr txBox="1"/>
          <p:nvPr/>
        </p:nvSpPr>
        <p:spPr>
          <a:xfrm>
            <a:off x="380999" y="5219023"/>
            <a:ext cx="11561898" cy="107263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19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профильные и предпрофессиональные классы создают благоприятные условия для углубленной подготовки и приобретения фундаментальных </a:t>
            </a:r>
            <a:r>
              <a:rPr lang="ru-RU" altLang="zh-CN" sz="19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знаний, способствующих успешной самореализации в выбранной сфере деятельности</a:t>
            </a:r>
            <a:endParaRPr lang="zh-CN" altLang="en-US" sz="19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536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6" y="955602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428625" y="1081207"/>
            <a:ext cx="1097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Формы и форматы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88713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Профессиональные пробы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65212" y="1907732"/>
            <a:ext cx="6031570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Очные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пробы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1245" y="3042337"/>
            <a:ext cx="5999503" cy="9606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Виртуальные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симуляторы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7279" y="4270812"/>
            <a:ext cx="5999503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Краткосрочные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модули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7279" y="5461437"/>
            <a:ext cx="5999503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Многопрофильные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сессии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94987" y="1907732"/>
            <a:ext cx="5710236" cy="922684"/>
          </a:xfrm>
          <a:prstGeom prst="roundRect">
            <a:avLst/>
          </a:prstGeom>
          <a:noFill/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на базе колледжей, техникумов, предприятий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94987" y="3042337"/>
            <a:ext cx="5710236" cy="960634"/>
          </a:xfrm>
          <a:prstGeom prst="roundRect">
            <a:avLst/>
          </a:prstGeom>
          <a:noFill/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онлайн тренажёры профессий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94987" y="4270812"/>
            <a:ext cx="5710236" cy="922684"/>
          </a:xfrm>
          <a:prstGeom prst="roundRect">
            <a:avLst/>
          </a:prstGeom>
          <a:noFill/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от 1 до 3 дней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94987" y="5461437"/>
            <a:ext cx="5710236" cy="941734"/>
          </a:xfrm>
          <a:prstGeom prst="roundRect">
            <a:avLst/>
          </a:prstGeom>
          <a:noFill/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проба </a:t>
            </a:r>
            <a: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  <a:t>разных </a:t>
            </a: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профессий для сравнения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5915026" y="2104485"/>
            <a:ext cx="704850" cy="466725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5905501" y="3289291"/>
            <a:ext cx="704850" cy="466725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5915026" y="4508316"/>
            <a:ext cx="704850" cy="466725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5915026" y="5698941"/>
            <a:ext cx="704850" cy="466725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23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6" y="955602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428625" y="1081207"/>
            <a:ext cx="1097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Организационные механизмы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88713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Профессиональные пробы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6249" y="1759360"/>
            <a:ext cx="5999503" cy="1373811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Партнёры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6248" y="3364144"/>
            <a:ext cx="5999503" cy="126500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Координация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6247" y="4880594"/>
            <a:ext cx="5999503" cy="1386856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Информирование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89993" y="1759362"/>
            <a:ext cx="5710236" cy="1373811"/>
          </a:xfrm>
          <a:prstGeom prst="roundRect">
            <a:avLst/>
          </a:prstGeom>
          <a:noFill/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колледжи, предприятия, центры занятости, профильные организации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89993" y="3364143"/>
            <a:ext cx="5710236" cy="1265005"/>
          </a:xfrm>
          <a:prstGeom prst="roundRect">
            <a:avLst/>
          </a:prstGeom>
          <a:noFill/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школьные </a:t>
            </a:r>
            <a:r>
              <a:rPr lang="ru-RU" sz="2000" b="1" dirty="0" err="1">
                <a:solidFill>
                  <a:srgbClr val="394959"/>
                </a:solidFill>
                <a:latin typeface="Montserrat" pitchFamily="2" charset="-52"/>
              </a:rPr>
              <a:t>профориентологи</a:t>
            </a: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, классные руководители, педагоги наставники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89993" y="4865195"/>
            <a:ext cx="5710236" cy="1402255"/>
          </a:xfrm>
          <a:prstGeom prst="roundRect">
            <a:avLst/>
          </a:prstGeom>
          <a:noFill/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сайты образовательных организаций, портал «Билет в будущее», региональные площадки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5839363" y="2131018"/>
            <a:ext cx="704850" cy="466725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5900507" y="3715874"/>
            <a:ext cx="704850" cy="466725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5937568" y="5390180"/>
            <a:ext cx="704850" cy="466725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7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6" y="955602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428625" y="1081207"/>
            <a:ext cx="1097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Документальное сопровождение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88713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Профессиональные пробы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0229" y="1759360"/>
            <a:ext cx="10906125" cy="98384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заявка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на участие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0550" y="2922141"/>
            <a:ext cx="10906125" cy="887859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программа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пробы с описанием этапов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90550" y="4004294"/>
            <a:ext cx="10906125" cy="977281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оценочные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листы и анкеты участника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90550" y="5213968"/>
            <a:ext cx="10906125" cy="958231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сертификат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о прохождении </a:t>
            </a:r>
          </a:p>
        </p:txBody>
      </p:sp>
    </p:spTree>
    <p:extLst>
      <p:ext uri="{BB962C8B-B14F-4D97-AF65-F5344CB8AC3E}">
        <p14:creationId xmlns:p14="http://schemas.microsoft.com/office/powerpoint/2010/main" val="190344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6" y="955602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485775" y="1081207"/>
            <a:ext cx="10915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Ожидаемые результаты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88713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Профессиональные пробы</a:t>
            </a:r>
          </a:p>
        </p:txBody>
      </p:sp>
      <p:grpSp>
        <p:nvGrpSpPr>
          <p:cNvPr id="19" name="组合 19"/>
          <p:cNvGrpSpPr/>
          <p:nvPr/>
        </p:nvGrpSpPr>
        <p:grpSpPr>
          <a:xfrm>
            <a:off x="273208" y="3124247"/>
            <a:ext cx="11772898" cy="1614470"/>
            <a:chOff x="7764371" y="2215725"/>
            <a:chExt cx="8128504" cy="1557839"/>
          </a:xfrm>
          <a:solidFill>
            <a:srgbClr val="394959"/>
          </a:solidFill>
        </p:grpSpPr>
        <p:sp>
          <p:nvSpPr>
            <p:cNvPr id="20" name="MH_SubTitle_4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7764371" y="2370378"/>
              <a:ext cx="8128504" cy="1330727"/>
            </a:xfrm>
            <a:prstGeom prst="roundRect">
              <a:avLst/>
            </a:prstGeom>
            <a:grpFill/>
            <a:ln w="31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endParaRPr lang="zh-CN" altLang="en-US" sz="1350" b="1" dirty="0">
                <a:solidFill>
                  <a:srgbClr val="FFFAF0"/>
                </a:solidFill>
                <a:latin typeface="Montserrat" panose="000005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21" name="TextBox 27"/>
            <p:cNvSpPr txBox="1">
              <a:spLocks noChangeArrowheads="1"/>
            </p:cNvSpPr>
            <p:nvPr/>
          </p:nvSpPr>
          <p:spPr bwMode="auto">
            <a:xfrm>
              <a:off x="9947768" y="2215725"/>
              <a:ext cx="5945107" cy="1557839"/>
            </a:xfrm>
            <a:prstGeom prst="round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sz="2000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снижение </a:t>
              </a:r>
              <a:r>
                <a:rPr lang="ru-RU" altLang="zh-CN" sz="2000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отсева в СПО из за ошибочного выбора;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sz="2000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повышение </a:t>
              </a:r>
              <a:r>
                <a:rPr lang="ru-RU" altLang="zh-CN" sz="2000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мотивации абитуриентов;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sz="2000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укрепление </a:t>
              </a:r>
              <a:r>
                <a:rPr lang="ru-RU" altLang="zh-CN" sz="2000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связи школы с профобразованием и рынком труда.</a:t>
              </a:r>
            </a:p>
          </p:txBody>
        </p:sp>
      </p:grpSp>
      <p:sp>
        <p:nvSpPr>
          <p:cNvPr id="22" name="MH_SubTitle_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73208" y="1821194"/>
            <a:ext cx="11702733" cy="1198231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3388876" y="1764454"/>
            <a:ext cx="8274935" cy="1123712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0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реалистичное </a:t>
            </a:r>
            <a:r>
              <a:rPr lang="ru-RU" altLang="zh-CN" sz="20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представление о профессии;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0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осознанный </a:t>
            </a:r>
            <a:r>
              <a:rPr lang="ru-RU" altLang="zh-CN" sz="20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выбор образовательного маршрута;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0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развитие </a:t>
            </a:r>
            <a:r>
              <a:rPr lang="ru-RU" altLang="zh-CN" sz="2000" b="1" dirty="0" err="1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допрофессиональных</a:t>
            </a:r>
            <a:r>
              <a:rPr lang="ru-RU" altLang="zh-CN" sz="20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 компетенций.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10696" y="1621942"/>
            <a:ext cx="3197495" cy="77809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MH_SubTitle_1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273208" y="4895851"/>
            <a:ext cx="11772898" cy="1381124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27" name="TextBox 19"/>
          <p:cNvSpPr txBox="1"/>
          <p:nvPr/>
        </p:nvSpPr>
        <p:spPr>
          <a:xfrm>
            <a:off x="3441737" y="4973001"/>
            <a:ext cx="8359785" cy="1123712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0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сокращение </a:t>
            </a:r>
            <a:r>
              <a:rPr lang="ru-RU" altLang="zh-CN" sz="20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дефицита кадров в востребованных профессиях;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0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подготовка </a:t>
            </a:r>
            <a:r>
              <a:rPr lang="ru-RU" altLang="zh-CN" sz="20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мотивированных специалистов.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41313" y="3124246"/>
            <a:ext cx="3084651" cy="82678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19"/>
          <p:cNvSpPr txBox="1"/>
          <p:nvPr/>
        </p:nvSpPr>
        <p:spPr>
          <a:xfrm>
            <a:off x="123326" y="3167837"/>
            <a:ext cx="3197494" cy="78319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0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Для системы </a:t>
            </a:r>
            <a:r>
              <a:rPr lang="ru-RU" altLang="zh-CN" sz="20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образования</a:t>
            </a:r>
            <a:endParaRPr lang="zh-CN" altLang="en-US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32" name="TextBox 19"/>
          <p:cNvSpPr txBox="1"/>
          <p:nvPr/>
        </p:nvSpPr>
        <p:spPr>
          <a:xfrm>
            <a:off x="88242" y="1782895"/>
            <a:ext cx="3197494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0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Для </a:t>
            </a:r>
            <a:r>
              <a:rPr lang="ru-RU" altLang="zh-CN" sz="20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учащегося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79748" y="4785754"/>
            <a:ext cx="3084651" cy="82678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19"/>
          <p:cNvSpPr txBox="1"/>
          <p:nvPr/>
        </p:nvSpPr>
        <p:spPr>
          <a:xfrm>
            <a:off x="141313" y="4973001"/>
            <a:ext cx="3197494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0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Для </a:t>
            </a:r>
            <a:r>
              <a:rPr lang="ru-RU" altLang="zh-CN" sz="20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экономики</a:t>
            </a:r>
            <a:endParaRPr lang="zh-CN" altLang="en-US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597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076325" y="336207"/>
            <a:ext cx="10086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Варианты проведения профессиональных проб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67222" y="1201906"/>
            <a:ext cx="5910454" cy="5087989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4523" y="1371045"/>
            <a:ext cx="5421797" cy="84828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Практические занятия в учебных заведениях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84523" y="2429891"/>
            <a:ext cx="5421797" cy="74771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Производственные экскурсии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4523" y="3414943"/>
            <a:ext cx="5421797" cy="74771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Работа в качестве стажёров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84522" y="4339653"/>
            <a:ext cx="5421797" cy="74771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Участие в профильных конкурсах и соревнованиях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4521" y="5201665"/>
            <a:ext cx="5421797" cy="74771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Онлайн-курсы и дистанционные программы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11550" y="1099305"/>
            <a:ext cx="5421797" cy="84828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Рекомендации по внедрению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11550" y="2166587"/>
            <a:ext cx="5421797" cy="378279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Интегрировать 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пробы в план внеурочной деятельности и </a:t>
            </a:r>
            <a:r>
              <a:rPr lang="ru-RU" sz="1600" b="1" dirty="0" err="1">
                <a:solidFill>
                  <a:schemeClr val="bg1"/>
                </a:solidFill>
                <a:latin typeface="Montserrat" pitchFamily="2" charset="-52"/>
              </a:rPr>
              <a:t>предпрофильной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подготовки.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Обеспечить 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вариативность (не менее 3–5 направлений на выбор</a:t>
            </a:r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).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Привлекать 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работодателей к разработке заданий и </a:t>
            </a:r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экспертизе.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Проводить 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рефлексивные занятия после проб для анализа </a:t>
            </a:r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опыта.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bg1"/>
                </a:solidFill>
                <a:latin typeface="Montserrat" pitchFamily="2" charset="-52"/>
              </a:rPr>
              <a:t>Использовать </a:t>
            </a:r>
            <a:r>
              <a:rPr lang="ru-RU" sz="1600" b="1" dirty="0">
                <a:solidFill>
                  <a:schemeClr val="bg1"/>
                </a:solidFill>
                <a:latin typeface="Montserrat" pitchFamily="2" charset="-52"/>
              </a:rPr>
              <a:t>цифровые платформы для дистанционных форматов.</a:t>
            </a:r>
          </a:p>
        </p:txBody>
      </p:sp>
    </p:spTree>
    <p:extLst>
      <p:ext uri="{BB962C8B-B14F-4D97-AF65-F5344CB8AC3E}">
        <p14:creationId xmlns:p14="http://schemas.microsoft.com/office/powerpoint/2010/main" val="347505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6" y="955602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498825" y="1081207"/>
            <a:ext cx="9902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Сильные стороны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88713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ontserrat" pitchFamily="2" charset="-52"/>
              </a:rPr>
              <a:t>SWOT-анализ </a:t>
            </a:r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профессиональных проб </a:t>
            </a:r>
            <a:r>
              <a:rPr lang="ru-RU" sz="2800" b="1" dirty="0" smtClean="0">
                <a:solidFill>
                  <a:schemeClr val="bg1"/>
                </a:solidFill>
                <a:latin typeface="Montserrat" pitchFamily="2" charset="-52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2800" b="1" dirty="0" smtClean="0">
                <a:solidFill>
                  <a:schemeClr val="bg1"/>
                </a:solidFill>
                <a:latin typeface="Montserrat" pitchFamily="2" charset="-52"/>
              </a:rPr>
              <a:t>в </a:t>
            </a:r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рамках среднего общего образования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65212" y="1907732"/>
            <a:ext cx="6031570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Практико ориентированность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1245" y="3042337"/>
            <a:ext cx="5999503" cy="9606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Осознанность выбора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7279" y="4270812"/>
            <a:ext cx="5999503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Мотивационный эффект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94988" y="1888682"/>
            <a:ext cx="5710236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Гибкость форматов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94987" y="3042337"/>
            <a:ext cx="5710236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Межведомственное взаимодействие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94987" y="4251912"/>
            <a:ext cx="5710236" cy="9606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Документальное подтверждение</a:t>
            </a:r>
          </a:p>
        </p:txBody>
      </p:sp>
    </p:spTree>
    <p:extLst>
      <p:ext uri="{BB962C8B-B14F-4D97-AF65-F5344CB8AC3E}">
        <p14:creationId xmlns:p14="http://schemas.microsoft.com/office/powerpoint/2010/main" val="22930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6" y="955602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498825" y="1081207"/>
            <a:ext cx="9902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Слабые стороны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88713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SWOT-анализ профессиональных проб </a:t>
            </a:r>
            <a:b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в рамках среднего общего образования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65212" y="1907732"/>
            <a:ext cx="6031570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Ограниченная глубина погружения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1245" y="3042337"/>
            <a:ext cx="5999503" cy="9606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Ресурсные ограничения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7279" y="4270812"/>
            <a:ext cx="5999503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Организационные сложности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94988" y="1888682"/>
            <a:ext cx="5710236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Неравный доступ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94987" y="3042337"/>
            <a:ext cx="5710236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Методическая неоднородность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94987" y="4251912"/>
            <a:ext cx="5710236" cy="9606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Психологические барьеры</a:t>
            </a:r>
          </a:p>
        </p:txBody>
      </p:sp>
    </p:spTree>
    <p:extLst>
      <p:ext uri="{BB962C8B-B14F-4D97-AF65-F5344CB8AC3E}">
        <p14:creationId xmlns:p14="http://schemas.microsoft.com/office/powerpoint/2010/main" val="415020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6" y="955602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498825" y="1081207"/>
            <a:ext cx="9902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Возможности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88713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SWOT-анализ профессиональных проб </a:t>
            </a:r>
            <a:b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в рамках среднего общего образования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65212" y="1907732"/>
            <a:ext cx="6031570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bg1"/>
                </a:solidFill>
                <a:latin typeface="Montserrat" pitchFamily="2" charset="-52"/>
              </a:rPr>
              <a:t>Цифровизация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1245" y="3042337"/>
            <a:ext cx="5999503" cy="9606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Интеграция в учебный план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7279" y="4270812"/>
            <a:ext cx="5999503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Партнёрские программы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94988" y="1888682"/>
            <a:ext cx="5710236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Персонализация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94987" y="3042337"/>
            <a:ext cx="5710236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Сетевое взаимодействие</a:t>
            </a:r>
          </a:p>
        </p:txBody>
      </p:sp>
    </p:spTree>
    <p:extLst>
      <p:ext uri="{BB962C8B-B14F-4D97-AF65-F5344CB8AC3E}">
        <p14:creationId xmlns:p14="http://schemas.microsoft.com/office/powerpoint/2010/main" val="11484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6" y="955602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904875" y="1081207"/>
            <a:ext cx="10496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Угрозы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88713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SWOT-анализ профессиональных проб </a:t>
            </a:r>
            <a:b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в рамках среднего общего образования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65212" y="1907732"/>
            <a:ext cx="6031570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Формализация процесса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1245" y="3042337"/>
            <a:ext cx="5999503" cy="9606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Кадровый дефицит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7279" y="4270812"/>
            <a:ext cx="5999503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Финансовые риски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94988" y="1888682"/>
            <a:ext cx="5710236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Технологическое отставание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94987" y="3042337"/>
            <a:ext cx="5710236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Конкуренция за внимание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94987" y="4251912"/>
            <a:ext cx="5710236" cy="9606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Правовые ограничения</a:t>
            </a:r>
          </a:p>
        </p:txBody>
      </p:sp>
    </p:spTree>
    <p:extLst>
      <p:ext uri="{BB962C8B-B14F-4D97-AF65-F5344CB8AC3E}">
        <p14:creationId xmlns:p14="http://schemas.microsoft.com/office/powerpoint/2010/main" val="42518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6" y="955602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485775" y="1081207"/>
            <a:ext cx="10915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  <a:t>Выводы</a:t>
            </a:r>
            <a:endParaRPr lang="ru-RU" sz="20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88713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SWOT-анализ профессиональных проб </a:t>
            </a:r>
            <a:b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в рамках среднего общего образования</a:t>
            </a:r>
          </a:p>
        </p:txBody>
      </p:sp>
      <p:grpSp>
        <p:nvGrpSpPr>
          <p:cNvPr id="19" name="组合 19"/>
          <p:cNvGrpSpPr/>
          <p:nvPr/>
        </p:nvGrpSpPr>
        <p:grpSpPr>
          <a:xfrm>
            <a:off x="273208" y="3758975"/>
            <a:ext cx="11772898" cy="1464258"/>
            <a:chOff x="7764371" y="2288209"/>
            <a:chExt cx="8128504" cy="1412896"/>
          </a:xfrm>
          <a:solidFill>
            <a:srgbClr val="394959"/>
          </a:solidFill>
        </p:grpSpPr>
        <p:sp>
          <p:nvSpPr>
            <p:cNvPr id="20" name="MH_SubTitle_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7764371" y="2370378"/>
              <a:ext cx="8128504" cy="1330727"/>
            </a:xfrm>
            <a:prstGeom prst="roundRect">
              <a:avLst/>
            </a:prstGeom>
            <a:grpFill/>
            <a:ln w="3175">
              <a:noFill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endParaRPr lang="zh-CN" altLang="en-US" sz="1350" b="1" dirty="0">
                <a:solidFill>
                  <a:srgbClr val="FFFAF0"/>
                </a:solidFill>
                <a:latin typeface="Montserrat" panose="00000500000000000000" pitchFamily="2" charset="0"/>
                <a:ea typeface="字魂35号-经典雅黑" panose="02000000000000000000" pitchFamily="2" charset="-122"/>
              </a:endParaRPr>
            </a:p>
          </p:txBody>
        </p:sp>
        <p:sp>
          <p:nvSpPr>
            <p:cNvPr id="21" name="TextBox 27"/>
            <p:cNvSpPr txBox="1">
              <a:spLocks noChangeArrowheads="1"/>
            </p:cNvSpPr>
            <p:nvPr/>
          </p:nvSpPr>
          <p:spPr bwMode="auto">
            <a:xfrm>
              <a:off x="9947768" y="2288209"/>
              <a:ext cx="5945107" cy="1412870"/>
            </a:xfrm>
            <a:prstGeom prst="round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sz="2000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стандартизировать </a:t>
              </a:r>
              <a:r>
                <a:rPr lang="ru-RU" altLang="zh-CN" sz="2000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содержание проб;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sz="2000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развивать </a:t>
              </a:r>
              <a:r>
                <a:rPr lang="ru-RU" altLang="zh-CN" sz="2000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цифровую инфраструктуру;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sz="2000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укреплять </a:t>
              </a:r>
              <a:r>
                <a:rPr lang="ru-RU" altLang="zh-CN" sz="2000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партнёрства с работодателями;</a:t>
              </a:r>
            </a:p>
            <a:p>
              <a:pPr marL="285750" indent="-285750">
                <a:buFont typeface="Wingdings" pitchFamily="2" charset="2"/>
                <a:buChar char="Ø"/>
                <a:defRPr/>
              </a:pPr>
              <a:r>
                <a:rPr lang="ru-RU" altLang="zh-CN" sz="2000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обеспечивать </a:t>
              </a:r>
              <a:r>
                <a:rPr lang="ru-RU" altLang="zh-CN" sz="2000" b="1" dirty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подготовку </a:t>
              </a:r>
              <a:r>
                <a:rPr lang="ru-RU" altLang="zh-CN" sz="2000" b="1" dirty="0" smtClean="0">
                  <a:solidFill>
                    <a:srgbClr val="FFFAF0"/>
                  </a:solidFill>
                  <a:latin typeface="Montserrat" pitchFamily="2" charset="-52"/>
                  <a:ea typeface="字魂35号-经典雅黑" panose="02000000000000000000" pitchFamily="2" charset="-122"/>
                </a:rPr>
                <a:t>наставников.</a:t>
              </a:r>
              <a:endParaRPr lang="ru-RU" altLang="zh-CN" sz="20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endParaRPr>
            </a:p>
          </p:txBody>
        </p:sp>
      </p:grpSp>
      <p:sp>
        <p:nvSpPr>
          <p:cNvPr id="22" name="MH_SubTitle_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73207" y="2193079"/>
            <a:ext cx="11702733" cy="1198231"/>
          </a:xfrm>
          <a:prstGeom prst="roundRect">
            <a:avLst/>
          </a:prstGeom>
          <a:solidFill>
            <a:srgbClr val="394959"/>
          </a:solidFill>
          <a:ln w="3175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sz="1350" b="1" dirty="0">
              <a:solidFill>
                <a:srgbClr val="FFFAF0"/>
              </a:solidFill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3388876" y="2193079"/>
            <a:ext cx="8274935" cy="1123712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0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качества </a:t>
            </a:r>
            <a:r>
              <a:rPr lang="ru-RU" altLang="zh-CN" sz="20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методического обеспечения;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0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доступности </a:t>
            </a:r>
            <a:r>
              <a:rPr lang="ru-RU" altLang="zh-CN" sz="20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ресурсов и партнёров;</a:t>
            </a:r>
          </a:p>
          <a:p>
            <a:pPr marL="285750" indent="-285750">
              <a:buFont typeface="Wingdings" pitchFamily="2" charset="2"/>
              <a:buChar char="Ø"/>
              <a:defRPr/>
            </a:pPr>
            <a:r>
              <a:rPr lang="ru-RU" altLang="zh-CN" sz="2000" b="1" dirty="0" err="1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вовлечённости</a:t>
            </a:r>
            <a:r>
              <a:rPr lang="ru-RU" altLang="zh-CN" sz="20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 </a:t>
            </a:r>
            <a:r>
              <a:rPr lang="ru-RU" altLang="zh-CN" sz="2000" b="1" dirty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всех участников </a:t>
            </a:r>
            <a:r>
              <a:rPr lang="ru-RU" altLang="zh-CN" sz="2000" b="1" dirty="0" smtClean="0">
                <a:solidFill>
                  <a:srgbClr val="FFFAF0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процесса.</a:t>
            </a:r>
            <a:endParaRPr lang="ru-RU" altLang="zh-CN" sz="2000" b="1" dirty="0">
              <a:solidFill>
                <a:srgbClr val="FFFAF0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23325" y="1779264"/>
            <a:ext cx="3197495" cy="77809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67117" y="3537638"/>
            <a:ext cx="3084651" cy="82678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19"/>
          <p:cNvSpPr txBox="1"/>
          <p:nvPr/>
        </p:nvSpPr>
        <p:spPr>
          <a:xfrm>
            <a:off x="123326" y="3729693"/>
            <a:ext cx="3197494" cy="442674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0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Минимизация угроз</a:t>
            </a:r>
            <a:endParaRPr lang="zh-CN" altLang="en-US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32" name="TextBox 19"/>
          <p:cNvSpPr txBox="1"/>
          <p:nvPr/>
        </p:nvSpPr>
        <p:spPr>
          <a:xfrm>
            <a:off x="110695" y="1801482"/>
            <a:ext cx="3197494" cy="78319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000" b="1" dirty="0" smtClean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Условия эффективности</a:t>
            </a:r>
            <a:endParaRPr lang="zh-CN" altLang="en-US" sz="2000" b="1" dirty="0">
              <a:solidFill>
                <a:srgbClr val="394959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667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787384" y="1333091"/>
            <a:ext cx="11111104" cy="169648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45780" y="248879"/>
            <a:ext cx="11982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Сетевое взаимодействие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6577" y="1063991"/>
            <a:ext cx="3197495" cy="608140"/>
          </a:xfrm>
          <a:prstGeom prst="roundRect">
            <a:avLst/>
          </a:prstGeom>
          <a:solidFill>
            <a:srgbClr val="394959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19"/>
          <p:cNvSpPr txBox="1"/>
          <p:nvPr/>
        </p:nvSpPr>
        <p:spPr>
          <a:xfrm>
            <a:off x="185329" y="1112672"/>
            <a:ext cx="3197494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 smtClean="0">
                <a:solidFill>
                  <a:schemeClr val="bg1"/>
                </a:solidFill>
                <a:latin typeface="Montserrat" pitchFamily="2" charset="-52"/>
                <a:ea typeface="字魂35号-经典雅黑" panose="02000000000000000000" pitchFamily="2" charset="-122"/>
              </a:rPr>
              <a:t>- это</a:t>
            </a:r>
            <a:endParaRPr lang="zh-CN" altLang="en-US" sz="2000" b="1" dirty="0">
              <a:solidFill>
                <a:schemeClr val="bg1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916919" y="1685436"/>
            <a:ext cx="11039856" cy="1276945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zh-CN" sz="23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организованная система взаимосвязанных мероприятий, направленных на интеграцию ресурсов организаций-партнеров для достижения единых целей образовательного процесса.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8501" y="3408867"/>
            <a:ext cx="3197495" cy="914301"/>
          </a:xfrm>
          <a:prstGeom prst="roundRect">
            <a:avLst/>
          </a:prstGeom>
          <a:solidFill>
            <a:srgbClr val="394959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9"/>
          <p:cNvSpPr txBox="1"/>
          <p:nvPr/>
        </p:nvSpPr>
        <p:spPr>
          <a:xfrm>
            <a:off x="256576" y="3355241"/>
            <a:ext cx="7945899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>
                <a:solidFill>
                  <a:schemeClr val="bg1"/>
                </a:solidFill>
                <a:latin typeface="Montserrat" pitchFamily="2" charset="-52"/>
                <a:ea typeface="字魂35号-经典雅黑" panose="02000000000000000000" pitchFamily="2" charset="-122"/>
              </a:rPr>
              <a:t>Примеры </a:t>
            </a:r>
            <a:endParaRPr lang="zh-CN" altLang="en-US" sz="2000" b="1" dirty="0">
              <a:solidFill>
                <a:schemeClr val="bg1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81296" y="3540250"/>
            <a:ext cx="11111104" cy="278130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9"/>
          <p:cNvSpPr txBox="1"/>
          <p:nvPr/>
        </p:nvSpPr>
        <p:spPr>
          <a:xfrm>
            <a:off x="256577" y="3406318"/>
            <a:ext cx="3197494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2400" b="1" dirty="0" smtClean="0">
                <a:solidFill>
                  <a:schemeClr val="bg1"/>
                </a:solidFill>
                <a:latin typeface="Montserrat" pitchFamily="2" charset="-52"/>
                <a:ea typeface="字魂35号-经典雅黑" panose="02000000000000000000" pitchFamily="2" charset="-122"/>
              </a:rPr>
              <a:t>Ключевые элементы </a:t>
            </a:r>
            <a:endParaRPr lang="zh-CN" altLang="en-US" sz="2000" b="1" dirty="0">
              <a:solidFill>
                <a:schemeClr val="bg1"/>
              </a:solidFill>
              <a:latin typeface="Montserrat" pitchFamily="2" charset="-52"/>
              <a:ea typeface="字魂35号-经典雅黑" panose="02000000000000000000" pitchFamily="2" charset="-122"/>
            </a:endParaRPr>
          </a:p>
        </p:txBody>
      </p:sp>
      <p:sp>
        <p:nvSpPr>
          <p:cNvPr id="15" name="TextBox 19"/>
          <p:cNvSpPr txBox="1"/>
          <p:nvPr/>
        </p:nvSpPr>
        <p:spPr>
          <a:xfrm>
            <a:off x="975207" y="4241066"/>
            <a:ext cx="10923281" cy="1276945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zh-CN" sz="2300" b="1" dirty="0">
                <a:solidFill>
                  <a:srgbClr val="394959"/>
                </a:solidFill>
                <a:latin typeface="Montserrat" pitchFamily="2" charset="-52"/>
                <a:ea typeface="字魂35号-经典雅黑" panose="02000000000000000000" pitchFamily="2" charset="-122"/>
              </a:rPr>
              <a:t>школы, колледжи, вузы, научно-исследовательские институты, предприятия и прочие учреждения, объединяющие усилия для совместного решения образовательных задач. </a:t>
            </a:r>
          </a:p>
        </p:txBody>
      </p:sp>
    </p:spTree>
    <p:extLst>
      <p:ext uri="{BB962C8B-B14F-4D97-AF65-F5344CB8AC3E}">
        <p14:creationId xmlns:p14="http://schemas.microsoft.com/office/powerpoint/2010/main" val="231407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726884" y="364245"/>
            <a:ext cx="1104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Дуальная модель организации профильного обучения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1973" y="1025629"/>
            <a:ext cx="11353799" cy="1232008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сочетание теоретического обучения в образовательном учреждении с практической подготовкой на предприятии или в организации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61973" y="2844819"/>
            <a:ext cx="11188890" cy="544503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Основные </a:t>
            </a: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формы в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школьном образовании 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9575" y="4038832"/>
            <a:ext cx="3352799" cy="1222960"/>
          </a:xfrm>
          <a:prstGeom prst="roundRect">
            <a:avLst/>
          </a:prstGeom>
          <a:noFill/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  <a:t>Учебно-производственные </a:t>
            </a: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комбинаты (УПК</a:t>
            </a:r>
            <a: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  <a:t>)</a:t>
            </a:r>
            <a:endParaRPr lang="ru-RU" sz="20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82102" y="4814491"/>
            <a:ext cx="3259330" cy="1502158"/>
          </a:xfrm>
          <a:prstGeom prst="roundRect">
            <a:avLst/>
          </a:prstGeom>
          <a:noFill/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  <a:t>Программа </a:t>
            </a: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«Профессиональное обучение без границ»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58175" y="4045387"/>
            <a:ext cx="3765133" cy="1240986"/>
          </a:xfrm>
          <a:prstGeom prst="roundRect">
            <a:avLst/>
          </a:prstGeom>
          <a:noFill/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  <a:t>Дуальные </a:t>
            </a: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уроки в </a:t>
            </a:r>
            <a:r>
              <a:rPr lang="ru-RU" sz="2000" b="1" dirty="0" err="1">
                <a:solidFill>
                  <a:srgbClr val="394959"/>
                </a:solidFill>
                <a:latin typeface="Montserrat" pitchFamily="2" charset="-52"/>
              </a:rPr>
              <a:t>агропрофилированных</a:t>
            </a: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 школах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3009900" y="3389322"/>
            <a:ext cx="352426" cy="925503"/>
          </a:xfrm>
          <a:prstGeom prst="straightConnector1">
            <a:avLst/>
          </a:prstGeom>
          <a:ln w="38100">
            <a:solidFill>
              <a:srgbClr val="3949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762626" y="3303597"/>
            <a:ext cx="0" cy="1639878"/>
          </a:xfrm>
          <a:prstGeom prst="straightConnector1">
            <a:avLst/>
          </a:prstGeom>
          <a:ln w="38100">
            <a:solidFill>
              <a:srgbClr val="3949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9334501" y="3303597"/>
            <a:ext cx="619124" cy="925503"/>
          </a:xfrm>
          <a:prstGeom prst="straightConnector1">
            <a:avLst/>
          </a:prstGeom>
          <a:ln w="38100">
            <a:solidFill>
              <a:srgbClr val="39495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89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6" y="955602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990601" y="1081207"/>
            <a:ext cx="10410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Особенности организации дуального обучения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88713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Дуальная модель организации профильного обучения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65212" y="1907732"/>
            <a:ext cx="6031570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Договорные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отношения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1245" y="3042337"/>
            <a:ext cx="5999503" cy="9606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Отбор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студентов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94988" y="1888682"/>
            <a:ext cx="5710236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Баланс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теории и практики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1245" y="4423462"/>
            <a:ext cx="11823979" cy="20344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rgbClr val="394959"/>
                </a:solidFill>
                <a:latin typeface="Montserrat" pitchFamily="2" charset="-52"/>
              </a:rPr>
              <a:t>Нормативно-правовая база </a:t>
            </a: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дуального обучения в России включает федеральные законы, приказы министерств, трудовые нормы и локальные акты образовательных организаций. Основные документы регулируют организацию, реализацию и контроль дуального обучения, а также взаимодействие образовательных учреждений и предприятий.</a:t>
            </a:r>
          </a:p>
        </p:txBody>
      </p:sp>
    </p:spTree>
    <p:extLst>
      <p:ext uri="{BB962C8B-B14F-4D97-AF65-F5344CB8AC3E}">
        <p14:creationId xmlns:p14="http://schemas.microsoft.com/office/powerpoint/2010/main" val="114901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756363" y="241528"/>
            <a:ext cx="874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Ключевые нормативные акты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3351" y="1149193"/>
            <a:ext cx="11953874" cy="5489731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676274" y="826029"/>
            <a:ext cx="108585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500" b="1" i="1" dirty="0">
                <a:solidFill>
                  <a:srgbClr val="394959"/>
                </a:solidFill>
                <a:latin typeface="Montserrat" pitchFamily="2" charset="-52"/>
              </a:rPr>
              <a:t>Основными нормативно-правовыми </a:t>
            </a:r>
            <a:r>
              <a:rPr lang="ru-RU" sz="1500" b="1" i="1" dirty="0" smtClean="0">
                <a:solidFill>
                  <a:srgbClr val="394959"/>
                </a:solidFill>
                <a:latin typeface="Montserrat" pitchFamily="2" charset="-52"/>
              </a:rPr>
              <a:t>актами </a:t>
            </a:r>
            <a:r>
              <a:rPr lang="ru-RU" sz="1500" b="1" i="1" dirty="0">
                <a:solidFill>
                  <a:srgbClr val="394959"/>
                </a:solidFill>
                <a:latin typeface="Montserrat" pitchFamily="2" charset="-52"/>
              </a:rPr>
              <a:t>являются: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714373" y="1375798"/>
            <a:ext cx="108585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400" b="1" dirty="0" smtClean="0">
                <a:solidFill>
                  <a:srgbClr val="394959"/>
                </a:solidFill>
                <a:latin typeface="Montserrat" pitchFamily="2" charset="-52"/>
              </a:rPr>
              <a:t>Федеральный </a:t>
            </a:r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закон от 29.12.2012 № 273-ФЗ «Об образовании в Российской Федерации» </a:t>
            </a:r>
            <a:endParaRPr lang="ru-RU" sz="1400" b="1" dirty="0" smtClean="0">
              <a:solidFill>
                <a:srgbClr val="394959"/>
              </a:solidFill>
              <a:latin typeface="Montserrat" pitchFamily="2" charset="-52"/>
            </a:endParaRPr>
          </a:p>
          <a:p>
            <a:pPr lvl="0">
              <a:defRPr/>
            </a:pPr>
            <a:endParaRPr lang="ru-RU" sz="1400" b="1" dirty="0">
              <a:solidFill>
                <a:srgbClr val="394959"/>
              </a:solidFill>
              <a:latin typeface="Montserrat" pitchFamily="2" charset="-52"/>
            </a:endParaRPr>
          </a:p>
          <a:p>
            <a:pPr lvl="0">
              <a:defRPr/>
            </a:pPr>
            <a:r>
              <a:rPr lang="ru-RU" sz="1400" b="1" dirty="0" smtClean="0">
                <a:solidFill>
                  <a:srgbClr val="394959"/>
                </a:solidFill>
                <a:latin typeface="Montserrat" pitchFamily="2" charset="-52"/>
              </a:rPr>
              <a:t>Трудовой </a:t>
            </a:r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кодекс РФ от 30.12.2001 № 197-ФЗ </a:t>
            </a:r>
            <a:endParaRPr lang="ru-RU" sz="1400" b="1" dirty="0" smtClean="0">
              <a:solidFill>
                <a:srgbClr val="394959"/>
              </a:solidFill>
              <a:latin typeface="Montserrat" pitchFamily="2" charset="-52"/>
            </a:endParaRPr>
          </a:p>
          <a:p>
            <a:pPr lvl="0">
              <a:defRPr/>
            </a:pPr>
            <a:endParaRPr lang="ru-RU" sz="1400" b="1" dirty="0" smtClean="0">
              <a:solidFill>
                <a:srgbClr val="394959"/>
              </a:solidFill>
              <a:latin typeface="Montserrat" pitchFamily="2" charset="-52"/>
            </a:endParaRPr>
          </a:p>
          <a:p>
            <a:pPr lvl="0">
              <a:defRPr/>
            </a:pPr>
            <a:r>
              <a:rPr lang="ru-RU" sz="1400" b="1" dirty="0" smtClean="0">
                <a:solidFill>
                  <a:srgbClr val="394959"/>
                </a:solidFill>
                <a:latin typeface="Montserrat" pitchFamily="2" charset="-52"/>
              </a:rPr>
              <a:t>Приказ </a:t>
            </a:r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Министерства просвещения РФ от 24.08.2022 № 762 «Об утверждении Порядка организации и осуществления образовательной деятельности по образовательным программам среднего профессионального образования» </a:t>
            </a:r>
            <a:endParaRPr lang="ru-RU" sz="1400" b="1" dirty="0" smtClean="0">
              <a:solidFill>
                <a:srgbClr val="394959"/>
              </a:solidFill>
              <a:latin typeface="Montserrat" pitchFamily="2" charset="-52"/>
            </a:endParaRPr>
          </a:p>
          <a:p>
            <a:pPr lvl="0">
              <a:defRPr/>
            </a:pPr>
            <a:endParaRPr lang="ru-RU" sz="1400" b="1" dirty="0">
              <a:solidFill>
                <a:srgbClr val="394959"/>
              </a:solidFill>
              <a:latin typeface="Montserrat" pitchFamily="2" charset="-52"/>
            </a:endParaRPr>
          </a:p>
          <a:p>
            <a:pPr lvl="0">
              <a:defRPr/>
            </a:pPr>
            <a:r>
              <a:rPr lang="ru-RU" sz="1400" b="1" dirty="0" smtClean="0">
                <a:solidFill>
                  <a:srgbClr val="394959"/>
                </a:solidFill>
                <a:latin typeface="Montserrat" pitchFamily="2" charset="-52"/>
              </a:rPr>
              <a:t>Приказ </a:t>
            </a:r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Министерства науки и высшего образования РФ и Министерства просвещения РФ от 05.08.2020 № 885/390 «О практической подготовке обучающихся</a:t>
            </a:r>
            <a:r>
              <a:rPr lang="ru-RU" sz="1400" b="1" dirty="0" smtClean="0">
                <a:solidFill>
                  <a:srgbClr val="394959"/>
                </a:solidFill>
                <a:latin typeface="Montserrat" pitchFamily="2" charset="-52"/>
              </a:rPr>
              <a:t>»</a:t>
            </a:r>
          </a:p>
          <a:p>
            <a:pPr lvl="0">
              <a:defRPr/>
            </a:pPr>
            <a:endParaRPr lang="ru-RU" sz="1400" b="1" dirty="0" smtClean="0">
              <a:solidFill>
                <a:srgbClr val="394959"/>
              </a:solidFill>
              <a:latin typeface="Montserrat" pitchFamily="2" charset="-52"/>
            </a:endParaRPr>
          </a:p>
          <a:p>
            <a:pPr lvl="0">
              <a:defRPr/>
            </a:pPr>
            <a:r>
              <a:rPr lang="ru-RU" sz="1400" b="1" dirty="0" smtClean="0">
                <a:solidFill>
                  <a:srgbClr val="394959"/>
                </a:solidFill>
                <a:latin typeface="Montserrat" pitchFamily="2" charset="-52"/>
              </a:rPr>
              <a:t>Федеральные </a:t>
            </a:r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государственные образовательные стандарты среднего профессионального образования (ФГОС СПО</a:t>
            </a:r>
            <a:r>
              <a:rPr lang="ru-RU" sz="1400" b="1" dirty="0" smtClean="0">
                <a:solidFill>
                  <a:srgbClr val="394959"/>
                </a:solidFill>
                <a:latin typeface="Montserrat" pitchFamily="2" charset="-52"/>
              </a:rPr>
              <a:t>)</a:t>
            </a:r>
          </a:p>
          <a:p>
            <a:pPr lvl="0">
              <a:defRPr/>
            </a:pPr>
            <a:endParaRPr lang="ru-RU" sz="1400" b="1" dirty="0" smtClean="0">
              <a:solidFill>
                <a:srgbClr val="394959"/>
              </a:solidFill>
              <a:latin typeface="Montserrat" pitchFamily="2" charset="-52"/>
            </a:endParaRPr>
          </a:p>
          <a:p>
            <a:pPr lvl="0">
              <a:defRPr/>
            </a:pPr>
            <a:r>
              <a:rPr lang="ru-RU" sz="1400" b="1" dirty="0" smtClean="0">
                <a:solidFill>
                  <a:srgbClr val="394959"/>
                </a:solidFill>
                <a:latin typeface="Montserrat" pitchFamily="2" charset="-52"/>
              </a:rPr>
              <a:t>Уставы </a:t>
            </a:r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и локальные нормативные акты </a:t>
            </a:r>
            <a:r>
              <a:rPr lang="ru-RU" sz="1400" b="1" dirty="0" smtClean="0">
                <a:solidFill>
                  <a:srgbClr val="394959"/>
                </a:solidFill>
                <a:latin typeface="Montserrat" pitchFamily="2" charset="-52"/>
              </a:rPr>
              <a:t>образовательных</a:t>
            </a:r>
            <a:endParaRPr lang="ru-RU" sz="1400" b="1" dirty="0">
              <a:solidFill>
                <a:srgbClr val="394959"/>
              </a:solidFill>
              <a:latin typeface="Montserrat" pitchFamily="2" charset="-52"/>
            </a:endParaRPr>
          </a:p>
          <a:p>
            <a:pPr lvl="0">
              <a:defRPr/>
            </a:pPr>
            <a:endParaRPr lang="ru-RU" sz="1400" b="1" dirty="0" smtClean="0">
              <a:solidFill>
                <a:srgbClr val="394959"/>
              </a:solidFill>
              <a:latin typeface="Montserrat" pitchFamily="2" charset="-52"/>
            </a:endParaRPr>
          </a:p>
          <a:p>
            <a:pPr lvl="0">
              <a:defRPr/>
            </a:pPr>
            <a:r>
              <a:rPr lang="ru-RU" sz="1400" b="1" i="1" dirty="0" smtClean="0">
                <a:solidFill>
                  <a:srgbClr val="394959"/>
                </a:solidFill>
                <a:latin typeface="Montserrat" pitchFamily="2" charset="-52"/>
              </a:rPr>
              <a:t>Дополнительные </a:t>
            </a:r>
            <a:r>
              <a:rPr lang="ru-RU" sz="1400" b="1" i="1" dirty="0">
                <a:solidFill>
                  <a:srgbClr val="394959"/>
                </a:solidFill>
                <a:latin typeface="Montserrat" pitchFamily="2" charset="-52"/>
              </a:rPr>
              <a:t>документы</a:t>
            </a:r>
          </a:p>
          <a:p>
            <a:pPr lvl="0">
              <a:defRPr/>
            </a:pPr>
            <a:endParaRPr lang="ru-RU" sz="1400" b="1" dirty="0">
              <a:solidFill>
                <a:srgbClr val="394959"/>
              </a:solidFill>
              <a:latin typeface="Montserrat" pitchFamily="2" charset="-52"/>
            </a:endParaRPr>
          </a:p>
          <a:p>
            <a:pPr lvl="0">
              <a:defRPr/>
            </a:pPr>
            <a:r>
              <a:rPr lang="ru-RU" sz="1400" b="1" dirty="0" smtClean="0">
                <a:solidFill>
                  <a:srgbClr val="394959"/>
                </a:solidFill>
                <a:latin typeface="Montserrat" pitchFamily="2" charset="-52"/>
              </a:rPr>
              <a:t>Распоряжение </a:t>
            </a:r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Правительства РФ от 05.03.2015 № 366-р «План мероприятий, направленных на популяризацию рабочих и инженерных профессий</a:t>
            </a:r>
            <a:r>
              <a:rPr lang="ru-RU" sz="1400" b="1" dirty="0" smtClean="0">
                <a:solidFill>
                  <a:srgbClr val="394959"/>
                </a:solidFill>
                <a:latin typeface="Montserrat" pitchFamily="2" charset="-52"/>
              </a:rPr>
              <a:t>»</a:t>
            </a:r>
          </a:p>
          <a:p>
            <a:pPr lvl="0">
              <a:defRPr/>
            </a:pPr>
            <a:endParaRPr lang="ru-RU" sz="1400" b="1" dirty="0">
              <a:solidFill>
                <a:srgbClr val="394959"/>
              </a:solidFill>
              <a:latin typeface="Montserrat" pitchFamily="2" charset="-52"/>
            </a:endParaRPr>
          </a:p>
          <a:p>
            <a:pPr lvl="0">
              <a:defRPr/>
            </a:pPr>
            <a:r>
              <a:rPr lang="ru-RU" sz="1400" b="1" dirty="0" smtClean="0">
                <a:solidFill>
                  <a:srgbClr val="394959"/>
                </a:solidFill>
                <a:latin typeface="Montserrat" pitchFamily="2" charset="-52"/>
              </a:rPr>
              <a:t>Методические </a:t>
            </a:r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рекомендации региональных министерств </a:t>
            </a:r>
            <a:r>
              <a:rPr lang="ru-RU" sz="1400" b="1" dirty="0" smtClean="0">
                <a:solidFill>
                  <a:srgbClr val="394959"/>
                </a:solidFill>
                <a:latin typeface="Montserrat" pitchFamily="2" charset="-52"/>
              </a:rPr>
              <a:t>образования</a:t>
            </a:r>
            <a:endParaRPr lang="ru-RU" sz="14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2" name="Штриховая стрелка вправо 1"/>
          <p:cNvSpPr/>
          <p:nvPr/>
        </p:nvSpPr>
        <p:spPr>
          <a:xfrm>
            <a:off x="361948" y="1400175"/>
            <a:ext cx="352425" cy="228600"/>
          </a:xfrm>
          <a:prstGeom prst="stripedRightArrow">
            <a:avLst/>
          </a:prstGeom>
          <a:solidFill>
            <a:srgbClr val="3949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триховая стрелка вправо 20"/>
          <p:cNvSpPr/>
          <p:nvPr/>
        </p:nvSpPr>
        <p:spPr>
          <a:xfrm>
            <a:off x="361948" y="1866900"/>
            <a:ext cx="352425" cy="228600"/>
          </a:xfrm>
          <a:prstGeom prst="stripedRightArrow">
            <a:avLst/>
          </a:prstGeom>
          <a:solidFill>
            <a:srgbClr val="3949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триховая стрелка вправо 21"/>
          <p:cNvSpPr/>
          <p:nvPr/>
        </p:nvSpPr>
        <p:spPr>
          <a:xfrm>
            <a:off x="361948" y="2328625"/>
            <a:ext cx="352425" cy="228600"/>
          </a:xfrm>
          <a:prstGeom prst="stripedRightArrow">
            <a:avLst/>
          </a:prstGeom>
          <a:solidFill>
            <a:srgbClr val="3949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Штриховая стрелка вправо 22"/>
          <p:cNvSpPr/>
          <p:nvPr/>
        </p:nvSpPr>
        <p:spPr>
          <a:xfrm>
            <a:off x="371457" y="3120866"/>
            <a:ext cx="352425" cy="228600"/>
          </a:xfrm>
          <a:prstGeom prst="stripedRightArrow">
            <a:avLst/>
          </a:prstGeom>
          <a:solidFill>
            <a:srgbClr val="3949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Штриховая стрелка вправо 23"/>
          <p:cNvSpPr/>
          <p:nvPr/>
        </p:nvSpPr>
        <p:spPr>
          <a:xfrm>
            <a:off x="361948" y="3779758"/>
            <a:ext cx="352425" cy="228600"/>
          </a:xfrm>
          <a:prstGeom prst="stripedRightArrow">
            <a:avLst/>
          </a:prstGeom>
          <a:solidFill>
            <a:srgbClr val="3949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361948" y="4387691"/>
            <a:ext cx="352425" cy="228600"/>
          </a:xfrm>
          <a:prstGeom prst="stripedRightArrow">
            <a:avLst/>
          </a:prstGeom>
          <a:solidFill>
            <a:srgbClr val="3949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357183" y="5275183"/>
            <a:ext cx="352425" cy="228600"/>
          </a:xfrm>
          <a:prstGeom prst="stripedRightArrow">
            <a:avLst/>
          </a:prstGeom>
          <a:solidFill>
            <a:srgbClr val="3949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триховая стрелка вправо 13"/>
          <p:cNvSpPr/>
          <p:nvPr/>
        </p:nvSpPr>
        <p:spPr>
          <a:xfrm>
            <a:off x="371457" y="5875258"/>
            <a:ext cx="352425" cy="228600"/>
          </a:xfrm>
          <a:prstGeom prst="stripedRightArrow">
            <a:avLst/>
          </a:prstGeom>
          <a:solidFill>
            <a:srgbClr val="3949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96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6" y="955602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990601" y="1081207"/>
            <a:ext cx="10410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Особенности регулирования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88713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Дуальная модель организации профильного обучения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65212" y="1907731"/>
            <a:ext cx="6031570" cy="1149793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сетевая форма реализации образовательных программ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6510" y="3338977"/>
            <a:ext cx="5999503" cy="1129613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разрабатывается образовательной организацией совместно с предприятием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94988" y="1888681"/>
            <a:ext cx="5710236" cy="2235643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договор заключается: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• между образовательной организацией и предприятием;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• </a:t>
            </a: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между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обучающимися и предприятием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3313" y="4833035"/>
            <a:ext cx="5999503" cy="1577289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должна предусматривать совмещение теоретического обучения в учреждении и практической подготовки на производстве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94988" y="4468590"/>
            <a:ext cx="5710236" cy="1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контроль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и оценка результатов </a:t>
            </a: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в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соответствии с ФГОС СПО и рабочими программами</a:t>
            </a:r>
          </a:p>
        </p:txBody>
      </p:sp>
    </p:spTree>
    <p:extLst>
      <p:ext uri="{BB962C8B-B14F-4D97-AF65-F5344CB8AC3E}">
        <p14:creationId xmlns:p14="http://schemas.microsoft.com/office/powerpoint/2010/main" val="84836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6" y="955602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990601" y="1081207"/>
            <a:ext cx="10410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Основные форматы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88713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Дуальная модель организации профильного обучения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026545"/>
              </p:ext>
            </p:extLst>
          </p:nvPr>
        </p:nvGraphicFramePr>
        <p:xfrm>
          <a:off x="179748" y="1600922"/>
          <a:ext cx="11687088" cy="49879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87002"/>
                <a:gridCol w="4524375"/>
                <a:gridCol w="6675711"/>
              </a:tblGrid>
              <a:tr h="4159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ru-RU" sz="150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Формат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5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Суть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99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</a:t>
                      </a:r>
                      <a:endParaRPr lang="ru-RU" sz="125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Учебно производственные комбинаты (УПК)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школьники посещают УПК как часть школьной программы или во внеурочное время.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</a:t>
                      </a:r>
                      <a:endParaRPr lang="ru-RU" sz="125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Программа «Профессиональное обучение без границ»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бесплатная дополнительная подготовка школьников в колледжах или на площадках предприятий.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</a:t>
                      </a:r>
                      <a:endParaRPr lang="ru-RU" sz="125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Партнёрство школы и предприятия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школа заключает договор с предприятием, которое предоставляет места для практики и наставников.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4</a:t>
                      </a:r>
                      <a:endParaRPr lang="ru-RU" sz="125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Профильные классы с дуальным компонентом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классы с углублённым изучением предметов (технологии, ИТ, естественных наук), где часть программы реализуется на базе предприятий или вузов.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5</a:t>
                      </a:r>
                      <a:endParaRPr lang="ru-RU" sz="125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Сетевые программы с колледжами/техникумами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школа сотрудничает с СПО (средним профессиональным образованием), позволяя ученикам осваивать профессиональные модули в колледже.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6</a:t>
                      </a:r>
                      <a:endParaRPr lang="ru-RU" sz="125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Проектно ориентированное дуальное обучение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решение реальных производственных задач в рамках школьных проектов под руководством наставников из бизнеса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7</a:t>
                      </a:r>
                      <a:endParaRPr lang="ru-RU" sz="125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Стажировки и «проба профессии»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кратковременное погружение в профессию через недельные/месячные стажировки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8</a:t>
                      </a:r>
                      <a:endParaRPr lang="ru-RU" sz="125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Онлайн дуальное обучение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сочетание дистанционного теоретического курса с офлайн практикой на местном предприятии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489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6" y="955602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990601" y="1081207"/>
            <a:ext cx="10410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Ключевые признаки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88713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Дуальная модель организации профильного обучения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746" y="1840006"/>
            <a:ext cx="4971828" cy="544503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latin typeface="Montserrat" pitchFamily="2" charset="-52"/>
              </a:rPr>
              <a:t>Двусторонний партнёр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80173" y="1647728"/>
            <a:ext cx="2163625" cy="929057"/>
          </a:xfrm>
          <a:prstGeom prst="roundRect">
            <a:avLst/>
          </a:prstGeom>
          <a:noFill/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  <a:t>ШКОЛА </a:t>
            </a:r>
            <a:endParaRPr lang="ru-RU" sz="20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6900" y="1567175"/>
            <a:ext cx="3259330" cy="1090162"/>
          </a:xfrm>
          <a:prstGeom prst="roundRect">
            <a:avLst/>
          </a:prstGeom>
          <a:noFill/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предприятие</a:t>
            </a:r>
            <a: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  <a:t>/ колледж/ центр </a:t>
            </a: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компетенций</a:t>
            </a:r>
          </a:p>
        </p:txBody>
      </p:sp>
      <p:sp>
        <p:nvSpPr>
          <p:cNvPr id="3" name="Плюс 2"/>
          <p:cNvSpPr/>
          <p:nvPr/>
        </p:nvSpPr>
        <p:spPr>
          <a:xfrm>
            <a:off x="7753348" y="1840004"/>
            <a:ext cx="571500" cy="544503"/>
          </a:xfrm>
          <a:prstGeom prst="mathPlus">
            <a:avLst/>
          </a:prstGeom>
          <a:solidFill>
            <a:srgbClr val="394959"/>
          </a:solidFill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746" y="2932843"/>
            <a:ext cx="4971828" cy="544503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latin typeface="Montserrat" pitchFamily="2" charset="-52"/>
              </a:rPr>
              <a:t>Практическая составляющая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46849" y="2740565"/>
            <a:ext cx="2096950" cy="929057"/>
          </a:xfrm>
          <a:prstGeom prst="roundRect">
            <a:avLst/>
          </a:prstGeom>
          <a:noFill/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работа </a:t>
            </a:r>
            <a:endParaRPr lang="ru-RU" sz="2000" b="1" dirty="0" smtClean="0">
              <a:solidFill>
                <a:srgbClr val="394959"/>
              </a:solidFill>
              <a:latin typeface="Montserrat" pitchFamily="2" charset="-52"/>
            </a:endParaRPr>
          </a:p>
          <a:p>
            <a:pPr algn="ctr"/>
            <a: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  <a:t>«</a:t>
            </a: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в поле»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6900" y="2740565"/>
            <a:ext cx="3259330" cy="929057"/>
          </a:xfrm>
          <a:prstGeom prst="roundRect">
            <a:avLst/>
          </a:prstGeom>
          <a:noFill/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не менее 30–50 % времени 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7858122" y="3012178"/>
            <a:ext cx="466725" cy="385830"/>
          </a:xfrm>
          <a:prstGeom prst="rightArrow">
            <a:avLst/>
          </a:prstGeom>
          <a:solidFill>
            <a:srgbClr val="394959"/>
          </a:solidFill>
          <a:ln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750" y="3978079"/>
            <a:ext cx="4971828" cy="544503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latin typeface="Montserrat" pitchFamily="2" charset="-52"/>
              </a:rPr>
              <a:t>Наставничество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46851" y="3842213"/>
            <a:ext cx="6309381" cy="816233"/>
          </a:xfrm>
          <a:prstGeom prst="roundRect">
            <a:avLst/>
          </a:prstGeom>
          <a:noFill/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сопровождение ученика опытным специалистом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9750" y="4949629"/>
            <a:ext cx="4971828" cy="544503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latin typeface="Montserrat" pitchFamily="2" charset="-52"/>
              </a:rPr>
              <a:t>Результат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446853" y="4813763"/>
            <a:ext cx="6309381" cy="816233"/>
          </a:xfrm>
          <a:prstGeom prst="roundRect">
            <a:avLst/>
          </a:prstGeom>
          <a:noFill/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навыки, сертификат или свидетельство о квалификации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79746" y="5972458"/>
            <a:ext cx="4971828" cy="544503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bg1"/>
                </a:solidFill>
                <a:latin typeface="Montserrat" pitchFamily="2" charset="-52"/>
              </a:rPr>
              <a:t>Гибкость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46849" y="5790745"/>
            <a:ext cx="6309381" cy="816233"/>
          </a:xfrm>
          <a:prstGeom prst="roundRect">
            <a:avLst/>
          </a:prstGeom>
          <a:noFill/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форматы варьируются от краткосрочных практик до многолетних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78969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6" y="955602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990601" y="1081207"/>
            <a:ext cx="10410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Виды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88713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Дуальная модель организации профильного обучения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990155"/>
              </p:ext>
            </p:extLst>
          </p:nvPr>
        </p:nvGraphicFramePr>
        <p:xfrm>
          <a:off x="342896" y="1486622"/>
          <a:ext cx="11687088" cy="5181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87002"/>
                <a:gridCol w="4524375"/>
                <a:gridCol w="6675711"/>
              </a:tblGrid>
              <a:tr h="41199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</a:t>
                      </a:r>
                      <a:endParaRPr lang="ru-RU" sz="125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Классическое дуальное обучение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жёстко синхронизированные циклы — например, 2 дня в колледже/вузе + 3 дня на производстве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</a:t>
                      </a:r>
                      <a:endParaRPr lang="ru-RU" sz="125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Целевая подготовка под заказ предприятия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предприятие формирует заказ на подготовку специалистов, финансирует обучение и гарантирует трудоустройство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</a:t>
                      </a:r>
                      <a:endParaRPr lang="ru-RU" sz="125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Модульное дуальное обучение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чередование теоретических и практических модулей разной длительности (от недели до семестра)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4</a:t>
                      </a:r>
                      <a:endParaRPr lang="ru-RU" sz="125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err="1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Стажировочно</a:t>
                      </a: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-дуальная модель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основная учёба в вузе/колледже, но с длительными стажировками (от 3 до 12 месяцев) на предприятии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5</a:t>
                      </a:r>
                      <a:endParaRPr lang="ru-RU" sz="125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Проектно дуальное обучение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обучение через решение реальных производственных задач в рамках учебных проектов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6</a:t>
                      </a:r>
                      <a:endParaRPr lang="ru-RU" sz="125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Дуальное обучение с элементами онлайн формата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теория даётся дистанционно, практика — на предприятии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7</a:t>
                      </a:r>
                      <a:endParaRPr lang="ru-RU" sz="125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Дуальное обучение в рамках сетевых программ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несколько образовательных организаций и предприятий совместно реализуют программу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8</a:t>
                      </a:r>
                      <a:endParaRPr lang="ru-RU" sz="125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Дуальное обучение с квалификационным экзаменом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итоговая аттестация проводится совместно с работодателем и профессиональными ассоциациями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9</a:t>
                      </a:r>
                      <a:endParaRPr lang="ru-RU" sz="125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Гибкое дуальное обучение (индивидуальные траектории)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студент самостоятельно выбирает объём и сроки практики в рамках общей программы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10</a:t>
                      </a:r>
                      <a:endParaRPr lang="ru-RU" sz="125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Дуальное обучение в научно производственных консорциумах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интеграция вузов, НИИ и высокотехнологичных предприятий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12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6" y="955602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990601" y="1081207"/>
            <a:ext cx="10410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Ключевые критерии выбора вида дуального обучения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88713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Дуальная модель организации профильного обучения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65212" y="1907732"/>
            <a:ext cx="6031570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Глубина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интеграции с предприятием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1719" y="3270937"/>
            <a:ext cx="5999503" cy="9606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Формат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чередования теории и практики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1245" y="4574732"/>
            <a:ext cx="5980452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Статус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студента на производстве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05821" y="1888682"/>
            <a:ext cx="5710236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Наличие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финансовой поддержки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05821" y="3280387"/>
            <a:ext cx="5710236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Тип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итоговой аттестации </a:t>
            </a:r>
          </a:p>
        </p:txBody>
      </p:sp>
    </p:spTree>
    <p:extLst>
      <p:ext uri="{BB962C8B-B14F-4D97-AF65-F5344CB8AC3E}">
        <p14:creationId xmlns:p14="http://schemas.microsoft.com/office/powerpoint/2010/main" val="295436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6" y="955602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990601" y="1081207"/>
            <a:ext cx="10410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Сильные стороны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88713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Дуальная модель организации профильного обучения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65212" y="1907732"/>
            <a:ext cx="6031570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Практическая направленность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1719" y="3270937"/>
            <a:ext cx="5999503" cy="9606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Трудоустройство после выпуска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1245" y="4574732"/>
            <a:ext cx="5980452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Финансовая поддержка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05821" y="1888682"/>
            <a:ext cx="5710236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Современные навыки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05821" y="3280387"/>
            <a:ext cx="5710236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Гибкость программ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05821" y="4574732"/>
            <a:ext cx="5710236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Ранняя профессиональная ориентация</a:t>
            </a:r>
          </a:p>
        </p:txBody>
      </p:sp>
    </p:spTree>
    <p:extLst>
      <p:ext uri="{BB962C8B-B14F-4D97-AF65-F5344CB8AC3E}">
        <p14:creationId xmlns:p14="http://schemas.microsoft.com/office/powerpoint/2010/main" val="33750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6" y="955602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647700" y="1081207"/>
            <a:ext cx="10753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Слабые стороны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88713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Дуальная модель организации профильного обучения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65212" y="1907732"/>
            <a:ext cx="6031570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Ограниченный выбор профессий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1719" y="3270937"/>
            <a:ext cx="5999503" cy="9606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Зависимость от работодателя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1245" y="4574732"/>
            <a:ext cx="5980452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Высокая нагрузка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05821" y="1907732"/>
            <a:ext cx="5710236" cy="124890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Качество подготовки </a:t>
            </a:r>
            <a:endParaRPr lang="ru-RU" sz="2000" b="1" dirty="0" smtClean="0">
              <a:solidFill>
                <a:schemeClr val="bg1"/>
              </a:solidFill>
              <a:latin typeface="Montserrat" pitchFamily="2" charset="-52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зависит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от предприятия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05821" y="3619900"/>
            <a:ext cx="5710236" cy="122334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Риск узкой специализации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428355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756363" y="241528"/>
            <a:ext cx="874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Нормативно-правовая </a:t>
            </a:r>
            <a:r>
              <a:rPr lang="ru-RU" sz="2800" b="1" dirty="0" smtClean="0">
                <a:solidFill>
                  <a:srgbClr val="394959"/>
                </a:solidFill>
                <a:latin typeface="Montserrat" pitchFamily="2" charset="-52"/>
              </a:rPr>
              <a:t>база</a:t>
            </a:r>
            <a:endParaRPr lang="ru-RU" sz="28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3351" y="1149193"/>
            <a:ext cx="11953874" cy="5489731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676274" y="826029"/>
            <a:ext cx="108585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500" b="1" i="1" dirty="0">
                <a:solidFill>
                  <a:srgbClr val="394959"/>
                </a:solidFill>
                <a:latin typeface="Montserrat" pitchFamily="2" charset="-52"/>
              </a:rPr>
              <a:t>Основными нормативно-правовыми </a:t>
            </a:r>
            <a:r>
              <a:rPr lang="ru-RU" sz="1500" b="1" i="1" dirty="0" smtClean="0">
                <a:solidFill>
                  <a:srgbClr val="394959"/>
                </a:solidFill>
                <a:latin typeface="Montserrat" pitchFamily="2" charset="-52"/>
              </a:rPr>
              <a:t>актами </a:t>
            </a:r>
            <a:r>
              <a:rPr lang="ru-RU" sz="1500" b="1" i="1" dirty="0">
                <a:solidFill>
                  <a:srgbClr val="394959"/>
                </a:solidFill>
                <a:latin typeface="Montserrat" pitchFamily="2" charset="-52"/>
              </a:rPr>
              <a:t>являются: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714373" y="1375798"/>
            <a:ext cx="108585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Федеральный закон от 29.12.2012 № 273-ФЗ «Об образовании в Российской Федерации»: Статья 15 определяет сетевую форму реализации образовательных программ как возможность освоения программы с использованием ресурсов нескольких организаций, осуществляющих образовательную деятельность, а также иных организаций (научных, медицинских, культурных, физкультурно-спортивных и др.), обладающих необходимыми ресурсами </a:t>
            </a:r>
            <a:endParaRPr lang="en-US" sz="1400" b="1" dirty="0">
              <a:solidFill>
                <a:srgbClr val="394959"/>
              </a:solidFill>
              <a:latin typeface="Montserrat" pitchFamily="2" charset="-52"/>
            </a:endParaRPr>
          </a:p>
          <a:p>
            <a:pPr lvl="0">
              <a:defRPr/>
            </a:pPr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 </a:t>
            </a:r>
          </a:p>
          <a:p>
            <a:pPr lvl="0">
              <a:defRPr/>
            </a:pPr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Приказ </a:t>
            </a:r>
            <a:r>
              <a:rPr lang="ru-RU" sz="1400" b="1" dirty="0" err="1">
                <a:solidFill>
                  <a:srgbClr val="394959"/>
                </a:solidFill>
                <a:latin typeface="Montserrat" pitchFamily="2" charset="-52"/>
              </a:rPr>
              <a:t>Минобрнауки</a:t>
            </a:r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 России и </a:t>
            </a:r>
            <a:r>
              <a:rPr lang="ru-RU" sz="1400" b="1" dirty="0" err="1">
                <a:solidFill>
                  <a:srgbClr val="394959"/>
                </a:solidFill>
                <a:latin typeface="Montserrat" pitchFamily="2" charset="-52"/>
              </a:rPr>
              <a:t>Минпросвещения</a:t>
            </a:r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 России от 05.08.2020 № 882/391: Утверждает Порядок организации и осуществления образовательной деятельности при сетевой форме реализации образовательных программ и примерную форму договора о сетевой форме. </a:t>
            </a:r>
            <a:endParaRPr lang="en-US" sz="1400" b="1" dirty="0">
              <a:solidFill>
                <a:srgbClr val="394959"/>
              </a:solidFill>
              <a:latin typeface="Montserrat" pitchFamily="2" charset="-52"/>
            </a:endParaRPr>
          </a:p>
          <a:p>
            <a:pPr lvl="0">
              <a:defRPr/>
            </a:pPr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 </a:t>
            </a:r>
          </a:p>
          <a:p>
            <a:pPr lvl="0">
              <a:defRPr/>
            </a:pPr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Методические рекомендации  утверждены </a:t>
            </a:r>
            <a:r>
              <a:rPr lang="ru-RU" sz="1400" b="1" dirty="0" err="1">
                <a:solidFill>
                  <a:srgbClr val="394959"/>
                </a:solidFill>
                <a:latin typeface="Montserrat" pitchFamily="2" charset="-52"/>
              </a:rPr>
              <a:t>Минпросвещения</a:t>
            </a:r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 России 28.06.2019 № МР-81/02вн</a:t>
            </a:r>
          </a:p>
          <a:p>
            <a:pPr lvl="0">
              <a:defRPr/>
            </a:pPr>
            <a:endParaRPr lang="ru-RU" sz="1400" b="1" dirty="0">
              <a:solidFill>
                <a:srgbClr val="394959"/>
              </a:solidFill>
              <a:latin typeface="Montserrat" pitchFamily="2" charset="-52"/>
            </a:endParaRPr>
          </a:p>
          <a:p>
            <a:pPr lvl="0">
              <a:defRPr/>
            </a:pPr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Приказ </a:t>
            </a:r>
            <a:r>
              <a:rPr lang="ru-RU" sz="1400" b="1" dirty="0" err="1">
                <a:solidFill>
                  <a:srgbClr val="394959"/>
                </a:solidFill>
                <a:latin typeface="Montserrat" pitchFamily="2" charset="-52"/>
              </a:rPr>
              <a:t>Минобрнауки</a:t>
            </a:r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 России, </a:t>
            </a:r>
            <a:r>
              <a:rPr lang="ru-RU" sz="1400" b="1" dirty="0" err="1">
                <a:solidFill>
                  <a:srgbClr val="394959"/>
                </a:solidFill>
                <a:latin typeface="Montserrat" pitchFamily="2" charset="-52"/>
              </a:rPr>
              <a:t>Минпросвещения</a:t>
            </a:r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 России от 30.07.2020 № 845/369 регулирует вопросы зачёта освоения учебных предметов, курсов, дисциплин (модулей), практики, дополнительных общеобразовательных программ в других организациях </a:t>
            </a:r>
            <a:endParaRPr lang="en-US" sz="1400" b="1" dirty="0">
              <a:solidFill>
                <a:srgbClr val="394959"/>
              </a:solidFill>
              <a:latin typeface="Montserrat" pitchFamily="2" charset="-52"/>
            </a:endParaRPr>
          </a:p>
          <a:p>
            <a:pPr lvl="0">
              <a:defRPr/>
            </a:pPr>
            <a:endParaRPr lang="en-US" sz="1400" b="1" dirty="0">
              <a:solidFill>
                <a:srgbClr val="394959"/>
              </a:solidFill>
              <a:latin typeface="Montserrat" pitchFamily="2" charset="-52"/>
            </a:endParaRPr>
          </a:p>
          <a:p>
            <a:pPr lvl="0">
              <a:defRPr/>
            </a:pPr>
            <a:r>
              <a:rPr lang="ru-RU" sz="1400" b="1" dirty="0">
                <a:solidFill>
                  <a:srgbClr val="394959"/>
                </a:solidFill>
                <a:latin typeface="Montserrat" pitchFamily="2" charset="-52"/>
              </a:rPr>
              <a:t>Методические рекомендации по применению механизмов финансового обеспечения реализации образовательных программ в сетевой форме (одобрены Рабочей группой Министерства науки и высшего образования РФ в 2023 году) содержат указания по финансированию и закупкам при реализации программ в сетевой форме</a:t>
            </a:r>
          </a:p>
        </p:txBody>
      </p:sp>
      <p:sp>
        <p:nvSpPr>
          <p:cNvPr id="2" name="Штриховая стрелка вправо 1"/>
          <p:cNvSpPr/>
          <p:nvPr/>
        </p:nvSpPr>
        <p:spPr>
          <a:xfrm>
            <a:off x="361948" y="1514475"/>
            <a:ext cx="352425" cy="228600"/>
          </a:xfrm>
          <a:prstGeom prst="stripedRightArrow">
            <a:avLst/>
          </a:prstGeom>
          <a:solidFill>
            <a:srgbClr val="3949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триховая стрелка вправо 20"/>
          <p:cNvSpPr/>
          <p:nvPr/>
        </p:nvSpPr>
        <p:spPr>
          <a:xfrm>
            <a:off x="323849" y="2686050"/>
            <a:ext cx="352425" cy="228600"/>
          </a:xfrm>
          <a:prstGeom prst="stripedRightArrow">
            <a:avLst/>
          </a:prstGeom>
          <a:solidFill>
            <a:srgbClr val="3949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триховая стрелка вправо 21"/>
          <p:cNvSpPr/>
          <p:nvPr/>
        </p:nvSpPr>
        <p:spPr>
          <a:xfrm>
            <a:off x="361948" y="3557350"/>
            <a:ext cx="352425" cy="228600"/>
          </a:xfrm>
          <a:prstGeom prst="stripedRightArrow">
            <a:avLst/>
          </a:prstGeom>
          <a:solidFill>
            <a:srgbClr val="3949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Штриховая стрелка вправо 22"/>
          <p:cNvSpPr/>
          <p:nvPr/>
        </p:nvSpPr>
        <p:spPr>
          <a:xfrm>
            <a:off x="352414" y="3978116"/>
            <a:ext cx="352425" cy="228600"/>
          </a:xfrm>
          <a:prstGeom prst="stripedRightArrow">
            <a:avLst/>
          </a:prstGeom>
          <a:solidFill>
            <a:srgbClr val="3949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Штриховая стрелка вправо 23"/>
          <p:cNvSpPr/>
          <p:nvPr/>
        </p:nvSpPr>
        <p:spPr>
          <a:xfrm>
            <a:off x="319072" y="4857750"/>
            <a:ext cx="352425" cy="228600"/>
          </a:xfrm>
          <a:prstGeom prst="stripedRightArrow">
            <a:avLst/>
          </a:prstGeom>
          <a:solidFill>
            <a:srgbClr val="39495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80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6" y="955602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647700" y="1081207"/>
            <a:ext cx="10753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Возможности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88713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Дуальная модель организации профильного обучения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4375" y="1914606"/>
            <a:ext cx="10687050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Развитие партнёрства между образованием и бизнесом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4375" y="3118537"/>
            <a:ext cx="10687050" cy="9606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Решение проблемы дефицита кадров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75" y="4412807"/>
            <a:ext cx="10687050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Социализация и адаптация</a:t>
            </a:r>
          </a:p>
        </p:txBody>
      </p:sp>
    </p:spTree>
    <p:extLst>
      <p:ext uri="{BB962C8B-B14F-4D97-AF65-F5344CB8AC3E}">
        <p14:creationId xmlns:p14="http://schemas.microsoft.com/office/powerpoint/2010/main" val="19029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6" y="955602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647700" y="1081207"/>
            <a:ext cx="10753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Угрозы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88713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Дуальная модель организации профильного обучения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65212" y="1907731"/>
            <a:ext cx="6031570" cy="124890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Недостаток финансирования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5212" y="3619900"/>
            <a:ext cx="5999503" cy="122334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Организационные сложности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05821" y="1907732"/>
            <a:ext cx="5710236" cy="124890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Законодательные барьеры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05821" y="3619900"/>
            <a:ext cx="5710236" cy="122334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Риск «эксплуатации» студентов</a:t>
            </a:r>
          </a:p>
        </p:txBody>
      </p:sp>
    </p:spTree>
    <p:extLst>
      <p:ext uri="{BB962C8B-B14F-4D97-AF65-F5344CB8AC3E}">
        <p14:creationId xmlns:p14="http://schemas.microsoft.com/office/powerpoint/2010/main" val="217466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726884" y="364245"/>
            <a:ext cx="1104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Профильное обучение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61973" y="1282803"/>
            <a:ext cx="11353799" cy="1527071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средство дифференциации и индивидуализации образования, позволяющее за счёт изменений в структуре, содержании и организации учебного процесса учитывать интересы, склонности и способности учащихся.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5447" y="4210050"/>
            <a:ext cx="11188890" cy="135255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создать условия для обучения старшеклассников в соответствии с их профильными интересами и планами на продолжение образования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24395" y="3495675"/>
            <a:ext cx="2752727" cy="99654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  <a:t>Цель</a:t>
            </a:r>
            <a:endParaRPr lang="ru-RU" sz="2000" b="1" dirty="0">
              <a:solidFill>
                <a:srgbClr val="394959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7961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6" y="955602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723900" y="1081207"/>
            <a:ext cx="10677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Основные модели организации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88713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Профильное обучение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236591"/>
              </p:ext>
            </p:extLst>
          </p:nvPr>
        </p:nvGraphicFramePr>
        <p:xfrm>
          <a:off x="219075" y="1486622"/>
          <a:ext cx="11763375" cy="50444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32101"/>
                <a:gridCol w="1991999"/>
                <a:gridCol w="5276850"/>
                <a:gridCol w="4162425"/>
              </a:tblGrid>
              <a:tr h="41199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</a:t>
                      </a:r>
                      <a:endParaRPr lang="ru-RU" sz="145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Модель </a:t>
                      </a:r>
                      <a:r>
                        <a:rPr lang="ru-RU" sz="1450" b="1" kern="1200" dirty="0" err="1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внутришкольной</a:t>
                      </a:r>
                      <a:r>
                        <a:rPr lang="ru-RU" sz="14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50" b="1" kern="1200" dirty="0" err="1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профилизации</a:t>
                      </a:r>
                      <a:endParaRPr lang="ru-RU" sz="1450" b="1" kern="1200" dirty="0" smtClean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4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Однопрофильное учреждение — реализует только один избранный профиль (например, только технологический или только гуманитарный).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4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Многопрофильное учреждение — организует несколько профилей обучения (например, одновременно естественно научный, социально экономический и технологический).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4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вся образовательная программа реализуется в рамках одной школы;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4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школа самостоятельно формирует учебные планы, нанимает педагогов, обеспечивает материально техническую базу;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4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гибкость в сочетании профильных и базовых предметов в рамках одного учреждения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</a:t>
                      </a:r>
                      <a:endParaRPr lang="ru-RU" sz="145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Модель сетевой организации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4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профильное обучение осуществляется за счёт привлечения ресурсов других образовательных организаций (школ, колледжей, вузов, центров дополнительного образования);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4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ученики могут посещать занятия в разных учреждениях, используя их специализированные кабинеты, лаборатории, мастер классы;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4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возможна кооперация школ для совместного набора на редкий профиль, если в отдельной школе недостаточно учащихся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4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школа заключает договор с вузом: ученики ходят на лекции и практику в университетские лаборатории;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45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несколько школ объединяются, чтобы открыть класс с узкопрофильным направлением (например, биотехнологический), распределяя нагрузку по предметам между педагогами разных учреждений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buFont typeface="Arial" pitchFamily="34" charset="0"/>
                        <a:buNone/>
                      </a:pPr>
                      <a:endParaRPr lang="ru-RU" sz="1450" b="1" kern="1200" dirty="0" smtClean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36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5" y="645569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707365" y="763663"/>
            <a:ext cx="10677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Формы и варианты </a:t>
            </a:r>
            <a:r>
              <a:rPr lang="ru-RU" sz="2000" b="1" dirty="0" err="1">
                <a:solidFill>
                  <a:srgbClr val="394959"/>
                </a:solidFill>
                <a:latin typeface="Montserrat" pitchFamily="2" charset="-52"/>
              </a:rPr>
              <a:t>профилизации</a:t>
            </a: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 внутри моделей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3"/>
            <a:ext cx="11687088" cy="644128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Профильное обучение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346148"/>
              </p:ext>
            </p:extLst>
          </p:nvPr>
        </p:nvGraphicFramePr>
        <p:xfrm>
          <a:off x="222247" y="1176589"/>
          <a:ext cx="11647760" cy="55016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0050"/>
                <a:gridCol w="2362200"/>
                <a:gridCol w="8885510"/>
              </a:tblGrid>
              <a:tr h="41199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3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</a:t>
                      </a:r>
                      <a:endParaRPr lang="ru-RU" sz="130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3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Профильные классы в общеобразовательной школе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3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углублённое изучение 2–3 предметов, важных для будущей профессии;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3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сокращение часов на непрофильные дисциплины до базового уровня;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3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наличие элективных курсов (по выбору) по профилю.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3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</a:t>
                      </a:r>
                      <a:endParaRPr lang="ru-RU" sz="130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Предпрофессиональные классы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3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сочетание углублённого изучения профильных предметов с практической подготовкой;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3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сотрудничество с колледжами и предприятиями;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3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возможность получить профессиональные навыки и сертификаты ещё в школе;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3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приоритетное зачисление в профильные вузы партнёры.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3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</a:t>
                      </a:r>
                      <a:endParaRPr lang="ru-RU" sz="130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Инженерные классы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3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специализация на математике, физике, информатике с усиленной практической составляющей;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3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проектная деятельность, работа с современным оборудованием (робототехника, 3D печать и т. п.);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3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партнёрство с техническими вузами и промышленными предприятиями;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3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изучение дополнительных дисциплин: черчение, инженерная графика, основы программирования, технологии производства.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3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4</a:t>
                      </a:r>
                      <a:endParaRPr lang="ru-RU" sz="130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Дистанционные и смешанные формы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3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онлайн курсы по профильным предметам от ведущих школ и вузов;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3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факультативы и </a:t>
                      </a:r>
                      <a:r>
                        <a:rPr lang="ru-RU" sz="1300" b="1" kern="1200" dirty="0" err="1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элективы</a:t>
                      </a:r>
                      <a:r>
                        <a:rPr lang="ru-RU" sz="13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в дистанционном формате;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3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смешанное обучение: часть занятий очно, часть — онлайн.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3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5</a:t>
                      </a:r>
                      <a:endParaRPr lang="ru-RU" sz="130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Экстернат и индивидуальное обучение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3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ускоренное освоение программы с последующей аттестацией;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3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индивидуальный учебный план с углублением по выбранным предметам;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3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подходит для одарённых учащихся или тех, кто совмещает учёбу с профессиональной деятельностью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3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6</a:t>
                      </a:r>
                      <a:endParaRPr lang="ru-RU" sz="1300" b="1" kern="1200" dirty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kern="1200" dirty="0" err="1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Профилизированные</a:t>
                      </a:r>
                      <a:r>
                        <a:rPr lang="ru-RU" sz="13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школы и лицеи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3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учреждения, целиком ориентированные на определённый профиль (например, физико математический лицей, гуманитарная гимназия);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3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углублённая программа с 5–11 классы, олимпиадная подготовка, научные кружки;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3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тесные связи с вузами, ранние </a:t>
                      </a:r>
                      <a:r>
                        <a:rPr lang="ru-RU" sz="1300" b="1" kern="1200" dirty="0" err="1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профориентационные</a:t>
                      </a:r>
                      <a:r>
                        <a:rPr lang="ru-RU" sz="13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мероприятия.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27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6" y="955602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647700" y="1081207"/>
            <a:ext cx="10753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Ключевые принципы организации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88713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Профильное обучение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65212" y="1907732"/>
            <a:ext cx="6031570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Дифференциация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1719" y="3270937"/>
            <a:ext cx="5999503" cy="9606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Индивидуализация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1245" y="4574732"/>
            <a:ext cx="5980452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Гибкость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05821" y="1907732"/>
            <a:ext cx="5710236" cy="124890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Кооперация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05821" y="3619900"/>
            <a:ext cx="5710236" cy="122334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Практико-ориентированность </a:t>
            </a:r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9068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6" y="955602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428625" y="1081207"/>
            <a:ext cx="1097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Этапы внедрения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88713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Профильное обучение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6249" y="1759361"/>
            <a:ext cx="5999503" cy="96479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Montserrat" pitchFamily="2" charset="-52"/>
              </a:rPr>
              <a:t>Предпрофильная</a:t>
            </a: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подготовка </a:t>
            </a: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(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8–9 классы)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89993" y="1759362"/>
            <a:ext cx="5710236" cy="964789"/>
          </a:xfrm>
          <a:prstGeom prst="roundRect">
            <a:avLst/>
          </a:prstGeom>
          <a:noFill/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394959"/>
                </a:solidFill>
                <a:latin typeface="Montserrat" pitchFamily="2" charset="-52"/>
              </a:rPr>
              <a:t>профориентационные</a:t>
            </a: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 тесты, </a:t>
            </a:r>
            <a:r>
              <a:rPr lang="ru-RU" sz="2000" b="1" dirty="0" err="1">
                <a:solidFill>
                  <a:srgbClr val="394959"/>
                </a:solidFill>
                <a:latin typeface="Montserrat" pitchFamily="2" charset="-52"/>
              </a:rPr>
              <a:t>элективы</a:t>
            </a: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, знакомство с профессиями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5731566" y="2008393"/>
            <a:ext cx="704850" cy="466725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6246" y="3031855"/>
            <a:ext cx="5999503" cy="96479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Отбор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в профильные классы </a:t>
            </a: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(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конец 9 класса)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3314" y="4239750"/>
            <a:ext cx="5962436" cy="96479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Реализация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профиля </a:t>
            </a:r>
            <a:endParaRPr lang="ru-RU" sz="2000" b="1" dirty="0" smtClean="0">
              <a:solidFill>
                <a:schemeClr val="bg1"/>
              </a:solidFill>
              <a:latin typeface="Montserrat" pitchFamily="2" charset="-52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(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10–11 классы)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3428" y="5475906"/>
            <a:ext cx="5922321" cy="96479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Мониторинг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и коррекция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289993" y="3047053"/>
            <a:ext cx="5710236" cy="964789"/>
          </a:xfrm>
          <a:prstGeom prst="roundRect">
            <a:avLst/>
          </a:prstGeom>
          <a:noFill/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подача заявлений, тестирование, </a:t>
            </a:r>
            <a: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  <a:t/>
            </a:r>
            <a:b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</a:br>
            <a: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  <a:t>учёт </a:t>
            </a: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результатов ОГЭ и портфолио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289993" y="4239750"/>
            <a:ext cx="5710236" cy="964789"/>
          </a:xfrm>
          <a:prstGeom prst="roundRect">
            <a:avLst/>
          </a:prstGeom>
          <a:noFill/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углублённое изучение предметов, проектная деятельность, </a:t>
            </a:r>
            <a: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  <a:t/>
            </a:r>
            <a:b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</a:br>
            <a:r>
              <a:rPr lang="ru-RU" sz="2000" b="1" dirty="0" smtClean="0">
                <a:solidFill>
                  <a:srgbClr val="394959"/>
                </a:solidFill>
                <a:latin typeface="Montserrat" pitchFamily="2" charset="-52"/>
              </a:rPr>
              <a:t>подготовка </a:t>
            </a: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к ЕГЭ и вузу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289993" y="5475906"/>
            <a:ext cx="5710236" cy="964789"/>
          </a:xfrm>
          <a:prstGeom prst="roundRect">
            <a:avLst/>
          </a:prstGeom>
          <a:noFill/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анализ успеваемости, удовлетворённости учащихся, корректировка программ</a:t>
            </a:r>
          </a:p>
        </p:txBody>
      </p:sp>
      <p:sp>
        <p:nvSpPr>
          <p:cNvPr id="24" name="Стрелка вправо 23"/>
          <p:cNvSpPr/>
          <p:nvPr/>
        </p:nvSpPr>
        <p:spPr>
          <a:xfrm>
            <a:off x="5744584" y="3280887"/>
            <a:ext cx="704850" cy="466725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5731566" y="5724937"/>
            <a:ext cx="704850" cy="466725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5795757" y="4488781"/>
            <a:ext cx="704850" cy="466725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92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5" y="645569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707365" y="763663"/>
            <a:ext cx="10677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Виды обучения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3"/>
            <a:ext cx="11687088" cy="644128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Профильное обучение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749380"/>
              </p:ext>
            </p:extLst>
          </p:nvPr>
        </p:nvGraphicFramePr>
        <p:xfrm>
          <a:off x="504826" y="1471864"/>
          <a:ext cx="11239499" cy="43281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105149"/>
                <a:gridCol w="4933950"/>
                <a:gridCol w="3200400"/>
              </a:tblGrid>
              <a:tr h="41199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6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По направлениям (профилям) согласно ФГОС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ru-RU" sz="16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По узкоспециализированным классам 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ru-RU" sz="16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(на базе профилей)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None/>
                      </a:pPr>
                      <a:r>
                        <a:rPr lang="ru-RU" sz="16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По форме партнёрства с внешними организациями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38375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Естественно научный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Гуманитарный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Технологический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Социально экономический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Универсальный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6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физико математический;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6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информационно технологический;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6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химико биологический;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6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филологический (литература + иностранный язык);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6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историко правовой;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6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социально гуманитарный;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6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лингвистический;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600" b="1" kern="1200" dirty="0" err="1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медиакласс</a:t>
                      </a:r>
                      <a:r>
                        <a:rPr lang="ru-RU" sz="16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(журналистика, </a:t>
                      </a:r>
                      <a:r>
                        <a:rPr lang="ru-RU" sz="1600" b="1" kern="1200" dirty="0" err="1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медиапроизводство</a:t>
                      </a:r>
                      <a:r>
                        <a:rPr lang="ru-RU" sz="16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6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архитектурный;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6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педагогический;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6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культурологический.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endParaRPr lang="ru-RU" sz="1600" b="1" kern="1200" dirty="0" smtClean="0">
                        <a:solidFill>
                          <a:srgbClr val="39495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6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профильные классы при вузах (</a:t>
                      </a:r>
                      <a:r>
                        <a:rPr lang="ru-RU" sz="1600" b="1" kern="1200" dirty="0" err="1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предуниверсарии</a:t>
                      </a:r>
                      <a:r>
                        <a:rPr lang="ru-RU" sz="16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6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профильные классы при корпорациях</a:t>
                      </a:r>
                    </a:p>
                    <a:p>
                      <a:pPr marL="285750" indent="-285750" algn="l" defTabSz="914400" rtl="0" eaLnBrk="1" latinLnBrk="0" hangingPunct="1">
                        <a:lnSpc>
                          <a:spcPct val="100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600" b="1" kern="1200" dirty="0" smtClean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сетевые профильные классы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57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88713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Предпрофессиональные классы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748" y="1996796"/>
            <a:ext cx="3396660" cy="731426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Особенности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29050" y="1329664"/>
            <a:ext cx="8171179" cy="2270786"/>
          </a:xfrm>
          <a:prstGeom prst="roundRect">
            <a:avLst/>
          </a:prstGeom>
          <a:noFill/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394959"/>
                </a:solidFill>
                <a:latin typeface="Montserrat" pitchFamily="2" charset="-52"/>
              </a:rPr>
              <a:t>партнёрство </a:t>
            </a: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с вузами, колледжами и предприятиями;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394959"/>
                </a:solidFill>
                <a:latin typeface="Montserrat" pitchFamily="2" charset="-52"/>
              </a:rPr>
              <a:t>освоение </a:t>
            </a: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профессии параллельно с общим образованием;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394959"/>
                </a:solidFill>
                <a:latin typeface="Montserrat" pitchFamily="2" charset="-52"/>
              </a:rPr>
              <a:t>выдача </a:t>
            </a: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свидетельства о профессии рабочего/служащего вместе с аттестатом;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394959"/>
                </a:solidFill>
                <a:latin typeface="Montserrat" pitchFamily="2" charset="-52"/>
              </a:rPr>
              <a:t>дополнительные </a:t>
            </a: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баллы при поступлении в профильные вузы партнёры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3223983" y="2129145"/>
            <a:ext cx="704850" cy="466725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9748" y="4578071"/>
            <a:ext cx="3396660" cy="731426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Примеры направлений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829049" y="3949039"/>
            <a:ext cx="8171179" cy="2270786"/>
          </a:xfrm>
          <a:prstGeom prst="roundRect">
            <a:avLst/>
          </a:prstGeom>
          <a:noFill/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394959"/>
                </a:solidFill>
                <a:latin typeface="Montserrat" pitchFamily="2" charset="-52"/>
              </a:rPr>
              <a:t>инженерный;</a:t>
            </a:r>
            <a:endParaRPr lang="ru-RU" b="1" dirty="0">
              <a:solidFill>
                <a:srgbClr val="394959"/>
              </a:solidFill>
              <a:latin typeface="Montserrat" pitchFamily="2" charset="-52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394959"/>
                </a:solidFill>
                <a:latin typeface="Montserrat" pitchFamily="2" charset="-52"/>
              </a:rPr>
              <a:t>медицинский;</a:t>
            </a:r>
            <a:endParaRPr lang="ru-RU" b="1" dirty="0">
              <a:solidFill>
                <a:srgbClr val="394959"/>
              </a:solidFill>
              <a:latin typeface="Montserrat" pitchFamily="2" charset="-52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394959"/>
                </a:solidFill>
                <a:latin typeface="Montserrat" pitchFamily="2" charset="-52"/>
              </a:rPr>
              <a:t>предпринимательский;</a:t>
            </a:r>
            <a:endParaRPr lang="ru-RU" b="1" dirty="0">
              <a:solidFill>
                <a:srgbClr val="394959"/>
              </a:solidFill>
              <a:latin typeface="Montserrat" pitchFamily="2" charset="-52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394959"/>
                </a:solidFill>
                <a:latin typeface="Montserrat" pitchFamily="2" charset="-52"/>
              </a:rPr>
              <a:t>медиа;</a:t>
            </a:r>
            <a:endParaRPr lang="ru-RU" b="1" dirty="0">
              <a:solidFill>
                <a:srgbClr val="394959"/>
              </a:solidFill>
              <a:latin typeface="Montserrat" pitchFamily="2" charset="-52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394959"/>
                </a:solidFill>
                <a:latin typeface="Montserrat" pitchFamily="2" charset="-52"/>
              </a:rPr>
              <a:t>психолого </a:t>
            </a: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педагогический;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394959"/>
                </a:solidFill>
                <a:latin typeface="Montserrat" pitchFamily="2" charset="-52"/>
              </a:rPr>
              <a:t>судостроительный</a:t>
            </a: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394959"/>
                </a:solidFill>
                <a:latin typeface="Montserrat" pitchFamily="2" charset="-52"/>
              </a:rPr>
              <a:t>кадетский.</a:t>
            </a:r>
            <a:endParaRPr lang="ru-RU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3223983" y="4710421"/>
            <a:ext cx="704850" cy="466725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25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88713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Предпрофессиональные классы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79747" y="1631083"/>
            <a:ext cx="5173303" cy="731426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По формату обучения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91199" y="1329664"/>
            <a:ext cx="6209029" cy="1266206"/>
          </a:xfrm>
          <a:prstGeom prst="roundRect">
            <a:avLst/>
          </a:prstGeom>
          <a:noFill/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394959"/>
                </a:solidFill>
                <a:latin typeface="Montserrat" pitchFamily="2" charset="-52"/>
              </a:rPr>
              <a:t>Очный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394959"/>
                </a:solidFill>
                <a:latin typeface="Montserrat" pitchFamily="2" charset="-52"/>
              </a:rPr>
              <a:t>Смешанный </a:t>
            </a: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(</a:t>
            </a:r>
            <a:r>
              <a:rPr lang="ru-RU" b="1" dirty="0" smtClean="0">
                <a:solidFill>
                  <a:srgbClr val="394959"/>
                </a:solidFill>
                <a:latin typeface="Montserrat" pitchFamily="2" charset="-52"/>
              </a:rPr>
              <a:t>гибридный)</a:t>
            </a:r>
            <a:endParaRPr lang="ru-RU" b="1" dirty="0">
              <a:solidFill>
                <a:srgbClr val="394959"/>
              </a:solidFill>
              <a:latin typeface="Montserrat" pitchFamily="2" charset="-52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394959"/>
                </a:solidFill>
                <a:latin typeface="Montserrat" pitchFamily="2" charset="-52"/>
              </a:rPr>
              <a:t>Дистанционный</a:t>
            </a:r>
            <a:endParaRPr lang="ru-RU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5176608" y="1763433"/>
            <a:ext cx="704850" cy="466725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748" y="3336058"/>
            <a:ext cx="5173303" cy="731426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По уровню углублённости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91200" y="3034639"/>
            <a:ext cx="6209029" cy="1266206"/>
          </a:xfrm>
          <a:prstGeom prst="roundRect">
            <a:avLst/>
          </a:prstGeom>
          <a:noFill/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394959"/>
                </a:solidFill>
                <a:latin typeface="Montserrat" pitchFamily="2" charset="-52"/>
              </a:rPr>
              <a:t>Базовые предметы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394959"/>
                </a:solidFill>
                <a:latin typeface="Montserrat" pitchFamily="2" charset="-52"/>
              </a:rPr>
              <a:t>Профильные предметы</a:t>
            </a:r>
            <a:endParaRPr lang="ru-RU" b="1" dirty="0">
              <a:solidFill>
                <a:srgbClr val="394959"/>
              </a:solidFill>
              <a:latin typeface="Montserrat" pitchFamily="2" charset="-52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394959"/>
                </a:solidFill>
                <a:latin typeface="Montserrat" pitchFamily="2" charset="-52"/>
              </a:rPr>
              <a:t>Элективные курсы</a:t>
            </a:r>
            <a:endParaRPr lang="ru-RU" b="1" dirty="0">
              <a:solidFill>
                <a:srgbClr val="394959"/>
              </a:solidFill>
              <a:latin typeface="Montserrat" pitchFamily="2" charset="-52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5176609" y="3468408"/>
            <a:ext cx="704850" cy="466725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746" y="5079133"/>
            <a:ext cx="5173303" cy="731426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По гибкости траектории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91198" y="4777714"/>
            <a:ext cx="6209029" cy="1266206"/>
          </a:xfrm>
          <a:prstGeom prst="roundRect">
            <a:avLst/>
          </a:prstGeom>
          <a:noFill/>
          <a:ln w="28575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394959"/>
                </a:solidFill>
                <a:latin typeface="Montserrat" pitchFamily="2" charset="-52"/>
              </a:rPr>
              <a:t>Жёсткий профиль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 </a:t>
            </a:r>
            <a:r>
              <a:rPr lang="ru-RU" b="1" dirty="0" smtClean="0">
                <a:solidFill>
                  <a:srgbClr val="394959"/>
                </a:solidFill>
                <a:latin typeface="Montserrat" pitchFamily="2" charset="-52"/>
              </a:rPr>
              <a:t>Гибкий профиль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 </a:t>
            </a:r>
            <a:r>
              <a:rPr lang="ru-RU" b="1" dirty="0" smtClean="0">
                <a:solidFill>
                  <a:srgbClr val="394959"/>
                </a:solidFill>
                <a:latin typeface="Montserrat" pitchFamily="2" charset="-52"/>
              </a:rPr>
              <a:t>Индивидуальный </a:t>
            </a:r>
            <a:r>
              <a:rPr lang="ru-RU" b="1" dirty="0">
                <a:solidFill>
                  <a:srgbClr val="394959"/>
                </a:solidFill>
                <a:latin typeface="Montserrat" pitchFamily="2" charset="-52"/>
              </a:rPr>
              <a:t>учебный план 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5176607" y="5211483"/>
            <a:ext cx="704850" cy="466725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71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266698" y="396051"/>
            <a:ext cx="11782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rgbClr val="394959"/>
                </a:solidFill>
                <a:latin typeface="Montserrat" pitchFamily="2" charset="-52"/>
              </a:rPr>
              <a:t>Особенности для профессионального обучения школьников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33450" y="4857750"/>
            <a:ext cx="10706100" cy="1495425"/>
          </a:xfrm>
          <a:prstGeom prst="roundRect">
            <a:avLst/>
          </a:prstGeom>
          <a:solidFill>
            <a:srgbClr val="394959"/>
          </a:solidFill>
          <a:ln w="381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процедуру зачёта результатов обучения в разных </a:t>
            </a: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организациях</a:t>
            </a:r>
            <a:endParaRPr lang="ru-RU" sz="1600" b="1" dirty="0">
              <a:solidFill>
                <a:schemeClr val="bg1"/>
              </a:solidFill>
              <a:latin typeface="Montserrat" pitchFamily="2" charset="-52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33450" y="1152525"/>
            <a:ext cx="10706100" cy="1457325"/>
          </a:xfrm>
          <a:prstGeom prst="roundRect">
            <a:avLst/>
          </a:prstGeom>
          <a:solidFill>
            <a:srgbClr val="394959"/>
          </a:solidFill>
          <a:ln w="381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необходимость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согласования учебных планов и программ с участием организаций-партнёров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33450" y="3038476"/>
            <a:ext cx="10706100" cy="1333500"/>
          </a:xfrm>
          <a:prstGeom prst="roundRect">
            <a:avLst/>
          </a:prstGeom>
          <a:solidFill>
            <a:srgbClr val="394959"/>
          </a:solidFill>
          <a:ln w="381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возможность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использования современного оборудования и инфраструктуры партнёров</a:t>
            </a:r>
          </a:p>
        </p:txBody>
      </p:sp>
    </p:spTree>
    <p:extLst>
      <p:ext uri="{BB962C8B-B14F-4D97-AF65-F5344CB8AC3E}">
        <p14:creationId xmlns:p14="http://schemas.microsoft.com/office/powerpoint/2010/main" val="3584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88713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Ключевые отличия </a:t>
            </a:r>
            <a:r>
              <a:rPr lang="ru-RU" sz="2800" b="1" dirty="0" smtClean="0">
                <a:solidFill>
                  <a:schemeClr val="bg1"/>
                </a:solidFill>
                <a:latin typeface="Montserrat" pitchFamily="2" charset="-52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Montserrat" pitchFamily="2" charset="-52"/>
              </a:rPr>
            </a:br>
            <a:r>
              <a:rPr lang="ru-RU" sz="2800" b="1" dirty="0" smtClean="0">
                <a:solidFill>
                  <a:schemeClr val="bg1"/>
                </a:solidFill>
                <a:latin typeface="Montserrat" pitchFamily="2" charset="-52"/>
              </a:rPr>
              <a:t>профильных </a:t>
            </a:r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и предпрофессиональных классов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35091"/>
              </p:ext>
            </p:extLst>
          </p:nvPr>
        </p:nvGraphicFramePr>
        <p:xfrm>
          <a:off x="219075" y="1486622"/>
          <a:ext cx="11431274" cy="404812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71700"/>
                <a:gridCol w="4533900"/>
                <a:gridCol w="4725674"/>
              </a:tblGrid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Критерий</a:t>
                      </a: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Профильный класс</a:t>
                      </a: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Предпрофессиональный класс</a:t>
                      </a: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959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Цель</a:t>
                      </a: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Углублённая подготовка к ЕГЭ и вузу</a:t>
                      </a: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Получение профессии + подготовка к вузу</a:t>
                      </a: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Квалификация</a:t>
                      </a: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Выдаётся свидетельство о профессии</a:t>
                      </a: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Практика</a:t>
                      </a: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Ограниченная</a:t>
                      </a: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Сильная практическая составляющая</a:t>
                      </a: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Партнёры</a:t>
                      </a: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Чаще только школа</a:t>
                      </a: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Школа + вуз + колледж + предприятие</a:t>
                      </a: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ЕГЭ</a:t>
                      </a: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Свободный выбор предметов</a:t>
                      </a:r>
                    </a:p>
                  </a:txBody>
                  <a:tcPr marL="9525" marR="9525" marT="9525" marB="9525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39495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Часто обязательны конкретные экзамены</a:t>
                      </a:r>
                    </a:p>
                  </a:txBody>
                  <a:tcPr marL="9525" marR="9525" marT="9525" marB="9525" anchor="ctr">
                    <a:lnL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0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6" y="955602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647700" y="1081207"/>
            <a:ext cx="10753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Сильные стороны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88713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Предпрофессиональные классы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65212" y="1907732"/>
            <a:ext cx="6031570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Углублённое изучение предметов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1719" y="3270937"/>
            <a:ext cx="5999503" cy="9606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Ранняя профориентация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1245" y="4574732"/>
            <a:ext cx="5980452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Повышенная мотивация учащихся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05821" y="1907732"/>
            <a:ext cx="5710236" cy="124890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Ресурсная база и партнёрства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05821" y="3619899"/>
            <a:ext cx="5710236" cy="1425699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Подготовка к ЕГЭ </a:t>
            </a:r>
            <a:endParaRPr lang="ru-RU" sz="2000" b="1" dirty="0" smtClean="0">
              <a:solidFill>
                <a:schemeClr val="bg1"/>
              </a:solidFill>
              <a:latin typeface="Montserrat" pitchFamily="2" charset="-52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и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вступительным испытаниям</a:t>
            </a:r>
          </a:p>
        </p:txBody>
      </p:sp>
    </p:spTree>
    <p:extLst>
      <p:ext uri="{BB962C8B-B14F-4D97-AF65-F5344CB8AC3E}">
        <p14:creationId xmlns:p14="http://schemas.microsoft.com/office/powerpoint/2010/main" val="428403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6" y="955602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647700" y="1081207"/>
            <a:ext cx="10753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Слабые стороны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88713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Предпрофессиональные классы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65212" y="1907732"/>
            <a:ext cx="6031570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Ограниченность выбора предметов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1719" y="3270937"/>
            <a:ext cx="5999503" cy="9606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Высокая нагрузка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1245" y="4574731"/>
            <a:ext cx="5980452" cy="1245043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Кадровые и материально технические ограничения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05821" y="2226945"/>
            <a:ext cx="5710236" cy="120694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Жёсткие требования к отбору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05821" y="3914775"/>
            <a:ext cx="5710236" cy="1282477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Риски смены интересов</a:t>
            </a:r>
          </a:p>
        </p:txBody>
      </p:sp>
    </p:spTree>
    <p:extLst>
      <p:ext uri="{BB962C8B-B14F-4D97-AF65-F5344CB8AC3E}">
        <p14:creationId xmlns:p14="http://schemas.microsoft.com/office/powerpoint/2010/main" val="12842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6" y="955602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647700" y="1081207"/>
            <a:ext cx="10753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Возможности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88713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Предпрофессиональные классы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65212" y="1907732"/>
            <a:ext cx="6031570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Развитие сетевых форм обучения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1719" y="3270937"/>
            <a:ext cx="5999503" cy="9606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Интеграция с рынком труда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1245" y="4574731"/>
            <a:ext cx="5980452" cy="1245043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Индивидуализация траектории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05821" y="2226945"/>
            <a:ext cx="5710236" cy="120694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Использование </a:t>
            </a:r>
            <a:endParaRPr lang="ru-RU" sz="2000" b="1" dirty="0" smtClean="0">
              <a:solidFill>
                <a:schemeClr val="bg1"/>
              </a:solidFill>
              <a:latin typeface="Montserrat" pitchFamily="2" charset="-52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цифровых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инструментов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05821" y="3914775"/>
            <a:ext cx="5710236" cy="1282477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Расширение перечня профилей</a:t>
            </a:r>
          </a:p>
        </p:txBody>
      </p:sp>
    </p:spTree>
    <p:extLst>
      <p:ext uri="{BB962C8B-B14F-4D97-AF65-F5344CB8AC3E}">
        <p14:creationId xmlns:p14="http://schemas.microsoft.com/office/powerpoint/2010/main" val="323660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6" y="955602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647700" y="1081207"/>
            <a:ext cx="10753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Угрозы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88713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Предпрофессиональные классы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65212" y="1907732"/>
            <a:ext cx="6031570" cy="1083118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Демографические и социальные факторы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1719" y="3273407"/>
            <a:ext cx="5999503" cy="1098567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Изменения в образовательной политике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1244" y="4744815"/>
            <a:ext cx="5980452" cy="113347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Конкуренция с альтернативными форматами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05821" y="2226945"/>
            <a:ext cx="5710236" cy="1206942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Перегрузка педагогов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05821" y="3914775"/>
            <a:ext cx="5710236" cy="1282477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Психологические риски</a:t>
            </a:r>
          </a:p>
        </p:txBody>
      </p:sp>
    </p:spTree>
    <p:extLst>
      <p:ext uri="{BB962C8B-B14F-4D97-AF65-F5344CB8AC3E}">
        <p14:creationId xmlns:p14="http://schemas.microsoft.com/office/powerpoint/2010/main" val="248411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6" y="955602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647700" y="1081207"/>
            <a:ext cx="10753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Выводы и рекомендации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88713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Предпрофессиональные классы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65212" y="1724025"/>
            <a:ext cx="11779138" cy="484822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b="1" u="sng" dirty="0" smtClean="0">
                <a:solidFill>
                  <a:schemeClr val="bg1"/>
                </a:solidFill>
                <a:latin typeface="Montserrat" pitchFamily="2" charset="-52"/>
              </a:rPr>
              <a:t>Для </a:t>
            </a:r>
            <a:r>
              <a:rPr lang="ru-RU" sz="2000" b="1" u="sng" dirty="0">
                <a:solidFill>
                  <a:schemeClr val="bg1"/>
                </a:solidFill>
                <a:latin typeface="Montserrat" pitchFamily="2" charset="-52"/>
              </a:rPr>
              <a:t>усиления сильных сторон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стоит развивать сетевое взаимодействие, расширять перечень </a:t>
            </a:r>
            <a:r>
              <a:rPr lang="ru-RU" sz="2000" b="1" dirty="0" err="1">
                <a:solidFill>
                  <a:schemeClr val="bg1"/>
                </a:solidFill>
                <a:latin typeface="Montserrat" pitchFamily="2" charset="-52"/>
              </a:rPr>
              <a:t>элективов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 и проектных модулей, активно привлекать экспертов из вузов и индустрии</a:t>
            </a: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.</a:t>
            </a:r>
          </a:p>
          <a:p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b="1" u="sng" dirty="0" smtClean="0">
                <a:solidFill>
                  <a:schemeClr val="bg1"/>
                </a:solidFill>
                <a:latin typeface="Montserrat" pitchFamily="2" charset="-52"/>
              </a:rPr>
              <a:t>Для </a:t>
            </a:r>
            <a:r>
              <a:rPr lang="ru-RU" sz="2000" b="1" u="sng" dirty="0">
                <a:solidFill>
                  <a:schemeClr val="bg1"/>
                </a:solidFill>
                <a:latin typeface="Montserrat" pitchFamily="2" charset="-52"/>
              </a:rPr>
              <a:t>минимизации слабых сторон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необходимо внедрять гибкие механизмы перехода между профилями, следить за балансом нагрузки, повышать квалификацию педагогов</a:t>
            </a: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.</a:t>
            </a:r>
          </a:p>
          <a:p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b="1" u="sng" dirty="0" smtClean="0">
                <a:solidFill>
                  <a:schemeClr val="bg1"/>
                </a:solidFill>
                <a:latin typeface="Montserrat" pitchFamily="2" charset="-52"/>
              </a:rPr>
              <a:t>Для </a:t>
            </a:r>
            <a:r>
              <a:rPr lang="ru-RU" sz="2000" b="1" u="sng" dirty="0">
                <a:solidFill>
                  <a:schemeClr val="bg1"/>
                </a:solidFill>
                <a:latin typeface="Montserrat" pitchFamily="2" charset="-52"/>
              </a:rPr>
              <a:t>реализации возможностей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целесообразно использовать цифровые инструменты, выстраивать партнёрства с работодателями, вводить новые междисциплинарные направления</a:t>
            </a:r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.</a:t>
            </a:r>
          </a:p>
          <a:p>
            <a:endParaRPr lang="ru-RU" sz="2000" b="1" dirty="0">
              <a:solidFill>
                <a:schemeClr val="bg1"/>
              </a:solidFill>
              <a:latin typeface="Montserrat" pitchFamily="2" charset="-52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b="1" u="sng" dirty="0" smtClean="0">
                <a:solidFill>
                  <a:schemeClr val="bg1"/>
                </a:solidFill>
                <a:latin typeface="Montserrat" pitchFamily="2" charset="-52"/>
              </a:rPr>
              <a:t>Для </a:t>
            </a:r>
            <a:r>
              <a:rPr lang="ru-RU" sz="2000" b="1" u="sng" dirty="0">
                <a:solidFill>
                  <a:schemeClr val="bg1"/>
                </a:solidFill>
                <a:latin typeface="Montserrat" pitchFamily="2" charset="-52"/>
              </a:rPr>
              <a:t>снижения угроз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важно </a:t>
            </a:r>
            <a:r>
              <a:rPr lang="ru-RU" sz="2000" b="1" dirty="0" err="1">
                <a:solidFill>
                  <a:schemeClr val="bg1"/>
                </a:solidFill>
                <a:latin typeface="Montserrat" pitchFamily="2" charset="-52"/>
              </a:rPr>
              <a:t>мониторить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 изменения в законодательстве, обеспечивать равную доступность профильного обучения, уделять внимание психологической поддержке учащихся и педагогов</a:t>
            </a:r>
          </a:p>
        </p:txBody>
      </p:sp>
    </p:spTree>
    <p:extLst>
      <p:ext uri="{BB962C8B-B14F-4D97-AF65-F5344CB8AC3E}">
        <p14:creationId xmlns:p14="http://schemas.microsoft.com/office/powerpoint/2010/main" val="87831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219075" y="473448"/>
            <a:ext cx="10972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rgbClr val="394959"/>
                </a:solidFill>
                <a:latin typeface="Montserrat" pitchFamily="2" charset="-52"/>
              </a:rPr>
              <a:t>Сравнение моделей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737627"/>
              </p:ext>
            </p:extLst>
          </p:nvPr>
        </p:nvGraphicFramePr>
        <p:xfrm>
          <a:off x="314325" y="1211326"/>
          <a:ext cx="11677649" cy="475792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476625"/>
                <a:gridCol w="3829050"/>
                <a:gridCol w="437197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Модель</a:t>
                      </a:r>
                    </a:p>
                  </a:txBody>
                  <a:tcPr marL="0" marR="228600" marT="76200" marB="762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Преимущества</a:t>
                      </a:r>
                    </a:p>
                  </a:txBody>
                  <a:tcPr marL="228600" marR="228600" marT="76200" marB="762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Недостатки</a:t>
                      </a:r>
                    </a:p>
                  </a:txBody>
                  <a:tcPr marL="228600" marR="228600" marT="76200" marB="762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959"/>
                    </a:solidFill>
                  </a:tcPr>
                </a:tc>
              </a:tr>
              <a:tr h="493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Сетевые формы</a:t>
                      </a:r>
                    </a:p>
                  </a:txBody>
                  <a:tcPr marL="0" marR="228600" marT="76200" marB="762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Использование ресурсов нескольких учреждений, гибкость в выборе программ</a:t>
                      </a:r>
                    </a:p>
                  </a:txBody>
                  <a:tcPr marL="228600" marR="228600" marT="76200" marB="762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Требуют координации между участниками сети</a:t>
                      </a:r>
                    </a:p>
                  </a:txBody>
                  <a:tcPr marL="228600" marR="228600" marT="76200" marB="762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959"/>
                    </a:solidFill>
                  </a:tcPr>
                </a:tc>
              </a:tr>
              <a:tr h="493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Профессиональные пробы</a:t>
                      </a:r>
                    </a:p>
                  </a:txBody>
                  <a:tcPr marL="0" marR="228600" marT="76200" marB="762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Практический опыт, помощь в выборе профессии</a:t>
                      </a:r>
                    </a:p>
                  </a:txBody>
                  <a:tcPr marL="228600" marR="228600" marT="76200" marB="762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Часто краткосрочны, не всегда дают полноценную квалификацию</a:t>
                      </a:r>
                    </a:p>
                  </a:txBody>
                  <a:tcPr marL="228600" marR="228600" marT="76200" marB="762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959"/>
                    </a:solidFill>
                  </a:tcPr>
                </a:tc>
              </a:tr>
              <a:tr h="493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Дуальное обучение</a:t>
                      </a:r>
                    </a:p>
                  </a:txBody>
                  <a:tcPr marL="0" marR="228600" marT="76200" marB="762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Сочетание теории и практики, высокая востребованность выпускников</a:t>
                      </a:r>
                    </a:p>
                  </a:txBody>
                  <a:tcPr marL="228600" marR="228600" marT="76200" marB="762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Требует тесного сотрудничества с предприятиями, не подходит для всех профессий</a:t>
                      </a:r>
                    </a:p>
                  </a:txBody>
                  <a:tcPr marL="228600" marR="228600" marT="76200" marB="762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959"/>
                    </a:solidFill>
                  </a:tcPr>
                </a:tc>
              </a:tr>
              <a:tr h="493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Предпрофессиональные классы</a:t>
                      </a:r>
                    </a:p>
                  </a:txBody>
                  <a:tcPr marL="0" marR="228600" marT="76200" marB="762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Углублённая подготовка, практика, возможность получения квалификации</a:t>
                      </a:r>
                    </a:p>
                  </a:txBody>
                  <a:tcPr marL="228600" marR="228600" marT="76200" marB="762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Высокая нагрузка, необходимость выбора направления заранее</a:t>
                      </a:r>
                    </a:p>
                  </a:txBody>
                  <a:tcPr marL="228600" marR="228600" marT="76200" marB="762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959"/>
                    </a:solidFill>
                  </a:tcPr>
                </a:tc>
              </a:tr>
            </a:tbl>
          </a:graphicData>
        </a:graphic>
      </p:graphicFrame>
      <p:sp>
        <p:nvSpPr>
          <p:cNvPr id="2" name="Блок-схема: типовой процесс 1"/>
          <p:cNvSpPr/>
          <p:nvPr/>
        </p:nvSpPr>
        <p:spPr>
          <a:xfrm>
            <a:off x="3133724" y="181529"/>
            <a:ext cx="5143499" cy="1045504"/>
          </a:xfrm>
          <a:prstGeom prst="flowChartPredefinedProcess">
            <a:avLst/>
          </a:prstGeom>
          <a:noFill/>
          <a:ln w="5715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38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766732" y="336207"/>
            <a:ext cx="8749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394959"/>
                </a:solidFill>
                <a:latin typeface="Montserrat" pitchFamily="2" charset="-52"/>
              </a:rPr>
              <a:t>Характеристики сетевого взаимодействия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6470" y="970185"/>
            <a:ext cx="10910236" cy="772889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Использование современных технологий и средств обучения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6470" y="2051471"/>
            <a:ext cx="10910236" cy="891753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Выбор времени, места и темпа обучения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79651" y="3220649"/>
            <a:ext cx="10917055" cy="93225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Индивидуализация учебного плана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6470" y="4381500"/>
            <a:ext cx="10910236" cy="952499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Изменение роли преподавателя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6470" y="5619148"/>
            <a:ext cx="10910236" cy="800101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развитие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навыков самостоятельной работы и мотивации</a:t>
            </a:r>
          </a:p>
        </p:txBody>
      </p:sp>
    </p:spTree>
    <p:extLst>
      <p:ext uri="{BB962C8B-B14F-4D97-AF65-F5344CB8AC3E}">
        <p14:creationId xmlns:p14="http://schemas.microsoft.com/office/powerpoint/2010/main" val="256715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8" y="615642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584551" y="711875"/>
            <a:ext cx="874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Интеграционная модель паритетная кооперация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54292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Основные формы сетевой модели профильного обучения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131230" y="2239616"/>
            <a:ext cx="10163175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Расширенный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выбор дисциплин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31230" y="3648225"/>
            <a:ext cx="10163175" cy="87620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Возможность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привлечения лучших педагогов региона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31229" y="4992341"/>
            <a:ext cx="10163175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Улучшение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качества образования.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47676" y="1486622"/>
            <a:ext cx="2952750" cy="10279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Преимущества</a:t>
            </a:r>
          </a:p>
        </p:txBody>
      </p:sp>
    </p:spTree>
    <p:extLst>
      <p:ext uri="{BB962C8B-B14F-4D97-AF65-F5344CB8AC3E}">
        <p14:creationId xmlns:p14="http://schemas.microsoft.com/office/powerpoint/2010/main" val="77163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8" y="615642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498825" y="711875"/>
            <a:ext cx="9902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Интеграционная модель внешкольное сетевое взаимодействие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54292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Основные формы сетевой модели профильного обучения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131230" y="2239616"/>
            <a:ext cx="10163175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Экскурсии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в исторические места и музейные экспозиции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31230" y="3648225"/>
            <a:ext cx="10163175" cy="87620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Участие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школьников в конференциях и семинарах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31229" y="4992341"/>
            <a:ext cx="10163175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Посещение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культурных центров и художественных галерей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47676" y="1486622"/>
            <a:ext cx="2952750" cy="10279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Примеры</a:t>
            </a:r>
          </a:p>
        </p:txBody>
      </p:sp>
    </p:spTree>
    <p:extLst>
      <p:ext uri="{BB962C8B-B14F-4D97-AF65-F5344CB8AC3E}">
        <p14:creationId xmlns:p14="http://schemas.microsoft.com/office/powerpoint/2010/main" val="316788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08D247A-8B55-C74E-296E-06D258327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2898" y="615642"/>
            <a:ext cx="11739841" cy="531020"/>
          </a:xfrm>
          <a:prstGeom prst="roundRect">
            <a:avLst/>
          </a:prstGeom>
          <a:solidFill>
            <a:srgbClr val="394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B74564-ADA3-6135-2C8C-9376CD9C5ADF}"/>
              </a:ext>
            </a:extLst>
          </p:cNvPr>
          <p:cNvSpPr txBox="1"/>
          <p:nvPr/>
        </p:nvSpPr>
        <p:spPr>
          <a:xfrm>
            <a:off x="1498825" y="711875"/>
            <a:ext cx="9902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Интеграционная модель социальное партнерство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79748" y="194072"/>
            <a:ext cx="11687088" cy="542925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Montserrat" pitchFamily="2" charset="-52"/>
              </a:rPr>
              <a:t>Основные формы сетевой модели профильного обучения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131230" y="2239616"/>
            <a:ext cx="10163175" cy="92268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Профориентация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будущих специалистов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31230" y="3648225"/>
            <a:ext cx="10163175" cy="876200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Подготовка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кадров, соответствующих требованиям рынка труда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31229" y="4992341"/>
            <a:ext cx="10163175" cy="941734"/>
          </a:xfrm>
          <a:prstGeom prst="roundRect">
            <a:avLst/>
          </a:prstGeom>
          <a:solidFill>
            <a:srgbClr val="394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tserrat" pitchFamily="2" charset="-52"/>
              </a:rPr>
              <a:t>Повышение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-52"/>
              </a:rPr>
              <a:t>конкурентоспособности выпускников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47676" y="1486622"/>
            <a:ext cx="2952750" cy="10279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94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94959"/>
                </a:solidFill>
                <a:latin typeface="Montserrat" pitchFamily="2" charset="-52"/>
              </a:rPr>
              <a:t>Практические преимущества</a:t>
            </a:r>
          </a:p>
        </p:txBody>
      </p:sp>
    </p:spTree>
    <p:extLst>
      <p:ext uri="{BB962C8B-B14F-4D97-AF65-F5344CB8AC3E}">
        <p14:creationId xmlns:p14="http://schemas.microsoft.com/office/powerpoint/2010/main" val="9845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8164630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3_Тема Office">
  <a:themeElements>
    <a:clrScheme name="Межрегиональная конференция">
      <a:dk1>
        <a:srgbClr val="051E3C"/>
      </a:dk1>
      <a:lt1>
        <a:srgbClr val="F8F8F8"/>
      </a:lt1>
      <a:dk2>
        <a:srgbClr val="F8F8F8"/>
      </a:dk2>
      <a:lt2>
        <a:srgbClr val="051E3C"/>
      </a:lt2>
      <a:accent1>
        <a:srgbClr val="236EC1"/>
      </a:accent1>
      <a:accent2>
        <a:srgbClr val="CADFF2"/>
      </a:accent2>
      <a:accent3>
        <a:srgbClr val="F8F8F8"/>
      </a:accent3>
      <a:accent4>
        <a:srgbClr val="F8F8F8"/>
      </a:accent4>
      <a:accent5>
        <a:srgbClr val="F8F8F8"/>
      </a:accent5>
      <a:accent6>
        <a:srgbClr val="F8F8F8"/>
      </a:accent6>
      <a:hlink>
        <a:srgbClr val="ED7D31"/>
      </a:hlink>
      <a:folHlink>
        <a:srgbClr val="ED7D31"/>
      </a:folHlink>
    </a:clrScheme>
    <a:fontScheme name="Официальная тема">
      <a:majorFont>
        <a:latin typeface="Proxima Nova Bl"/>
        <a:ea typeface=""/>
        <a:cs typeface=""/>
      </a:majorFont>
      <a:minorFont>
        <a:latin typeface="Proxima Nova Rg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2154</TotalTime>
  <Words>2932</Words>
  <Application>Microsoft Office PowerPoint</Application>
  <PresentationFormat>Произвольный</PresentationFormat>
  <Paragraphs>614</Paragraphs>
  <Slides>56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VideoDoska</dc:creator>
  <cp:lastModifiedBy>1</cp:lastModifiedBy>
  <cp:revision>675</cp:revision>
  <dcterms:created xsi:type="dcterms:W3CDTF">2025-01-28T02:16:40Z</dcterms:created>
  <dcterms:modified xsi:type="dcterms:W3CDTF">2025-12-04T09:40:17Z</dcterms:modified>
</cp:coreProperties>
</file>