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2"/>
  </p:notesMasterIdLst>
  <p:sldIdLst>
    <p:sldId id="284" r:id="rId3"/>
    <p:sldId id="291" r:id="rId4"/>
    <p:sldId id="306" r:id="rId5"/>
    <p:sldId id="294" r:id="rId6"/>
    <p:sldId id="307" r:id="rId7"/>
    <p:sldId id="295" r:id="rId8"/>
    <p:sldId id="309" r:id="rId9"/>
    <p:sldId id="308" r:id="rId10"/>
    <p:sldId id="29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0E6"/>
    <a:srgbClr val="394959"/>
    <a:srgbClr val="FFC845"/>
    <a:srgbClr val="001836"/>
    <a:srgbClr val="051E3C"/>
    <a:srgbClr val="002654"/>
    <a:srgbClr val="F8F8F8"/>
    <a:srgbClr val="BABABA"/>
    <a:srgbClr val="236EC1"/>
    <a:srgbClr val="CAD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26" autoAdjust="0"/>
    <p:restoredTop sz="94680" autoAdjust="0"/>
  </p:normalViewPr>
  <p:slideViewPr>
    <p:cSldViewPr snapToGrid="0">
      <p:cViewPr>
        <p:scale>
          <a:sx n="80" d="100"/>
          <a:sy n="80" d="100"/>
        </p:scale>
        <p:origin x="-690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1F800-D4F1-40F1-B59B-24D16FB634D7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6334E-FD70-4482-8604-2E4A5A27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9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A5268-9938-E810-E4F5-7203854E9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E83E53-62C2-9CD3-8B8F-038601B81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F4FAB9-BCC9-5388-A8EE-D14BAA88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829A1E-DEA1-C989-0D1F-C0267301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3268BF-CDE9-3E29-591A-FA162A78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1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0655B1-2466-B3BC-DF4F-07BB009D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DF8A348-4868-7A68-4279-02E87D9DE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AF04EF-8502-862B-8892-742DF4D7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3E7172-5C98-CA65-D941-B67ADD21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D002A3-31F1-3F45-00EC-99533A95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9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3EF243-8C51-2A2C-2CFA-F7EE2F71A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6D5A1E-F3F3-C0E0-7CB6-1DB4EDAF8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8FFDF7-9E7F-1101-984A-B58090CE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A88EDF-32BD-2BD0-4503-D62CDFDE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6ACCDB-F234-ECAA-6732-DF91A602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8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 only - Dark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112" name="Google Shape;112;p10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  <a:alpha val="7000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/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  <a:alpha val="7000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/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  <a:alpha val="7000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/>
            </a:p>
          </p:txBody>
        </p:sp>
      </p:grpSp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1078004" y="666433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2" name="Google Shape;122;p10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39473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80268-49F6-4606-AB4E-5B49291E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6D60DF5-C109-4826-B1A9-68770F9BEA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373F3CA-0188-4895-8878-B7BEF9F4601C}"/>
              </a:ext>
            </a:extLst>
          </p:cNvPr>
          <p:cNvGrpSpPr/>
          <p:nvPr userDrawn="1"/>
        </p:nvGrpSpPr>
        <p:grpSpPr>
          <a:xfrm>
            <a:off x="650240" y="-2408011"/>
            <a:ext cx="5491965" cy="5075115"/>
            <a:chOff x="487679" y="-1806008"/>
            <a:chExt cx="4118974" cy="3806336"/>
          </a:xfrm>
        </p:grpSpPr>
        <p:sp>
          <p:nvSpPr>
            <p:cNvPr id="5" name="Google Shape;76;p7">
              <a:extLst>
                <a:ext uri="{FF2B5EF4-FFF2-40B4-BE49-F238E27FC236}">
                  <a16:creationId xmlns:a16="http://schemas.microsoft.com/office/drawing/2014/main" xmlns="" id="{774BD286-5B41-4D8E-910C-6917961438BD}"/>
                </a:ext>
              </a:extLst>
            </p:cNvPr>
            <p:cNvSpPr/>
            <p:nvPr/>
          </p:nvSpPr>
          <p:spPr>
            <a:xfrm rot="2927783">
              <a:off x="682924" y="-1923401"/>
              <a:ext cx="3806336" cy="4041122"/>
            </a:xfrm>
            <a:prstGeom prst="parallelogram">
              <a:avLst>
                <a:gd name="adj" fmla="val 92743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  <a:alpha val="7000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 dirty="0"/>
            </a:p>
          </p:txBody>
        </p:sp>
        <p:sp>
          <p:nvSpPr>
            <p:cNvPr id="6" name="Google Shape;22;p3">
              <a:extLst>
                <a:ext uri="{FF2B5EF4-FFF2-40B4-BE49-F238E27FC236}">
                  <a16:creationId xmlns:a16="http://schemas.microsoft.com/office/drawing/2014/main" xmlns="" id="{4100E161-7229-45D7-87EA-F04C5A98D89C}"/>
                </a:ext>
              </a:extLst>
            </p:cNvPr>
            <p:cNvSpPr/>
            <p:nvPr/>
          </p:nvSpPr>
          <p:spPr>
            <a:xfrm rot="18660654" flipH="1">
              <a:off x="639345" y="-1547884"/>
              <a:ext cx="3077914" cy="3381245"/>
            </a:xfrm>
            <a:custGeom>
              <a:avLst/>
              <a:gdLst>
                <a:gd name="connsiteX0" fmla="*/ 0 w 3151346"/>
                <a:gd name="connsiteY0" fmla="*/ 3303627 h 3303627"/>
                <a:gd name="connsiteX1" fmla="*/ 2928829 w 3151346"/>
                <a:gd name="connsiteY1" fmla="*/ 0 h 3303627"/>
                <a:gd name="connsiteX2" fmla="*/ 3151346 w 3151346"/>
                <a:gd name="connsiteY2" fmla="*/ 0 h 3303627"/>
                <a:gd name="connsiteX3" fmla="*/ 222517 w 3151346"/>
                <a:gd name="connsiteY3" fmla="*/ 3303627 h 3303627"/>
                <a:gd name="connsiteX4" fmla="*/ 0 w 3151346"/>
                <a:gd name="connsiteY4" fmla="*/ 3303627 h 3303627"/>
                <a:gd name="connsiteX0" fmla="*/ 0 w 3151346"/>
                <a:gd name="connsiteY0" fmla="*/ 3382813 h 3382813"/>
                <a:gd name="connsiteX1" fmla="*/ 2983600 w 3151346"/>
                <a:gd name="connsiteY1" fmla="*/ 0 h 3382813"/>
                <a:gd name="connsiteX2" fmla="*/ 3151346 w 3151346"/>
                <a:gd name="connsiteY2" fmla="*/ 79186 h 3382813"/>
                <a:gd name="connsiteX3" fmla="*/ 222517 w 3151346"/>
                <a:gd name="connsiteY3" fmla="*/ 3382813 h 3382813"/>
                <a:gd name="connsiteX4" fmla="*/ 0 w 3151346"/>
                <a:gd name="connsiteY4" fmla="*/ 3382813 h 3382813"/>
                <a:gd name="connsiteX0" fmla="*/ 0 w 3105995"/>
                <a:gd name="connsiteY0" fmla="*/ 3382813 h 3382813"/>
                <a:gd name="connsiteX1" fmla="*/ 2983600 w 3105995"/>
                <a:gd name="connsiteY1" fmla="*/ 0 h 3382813"/>
                <a:gd name="connsiteX2" fmla="*/ 3105995 w 3105995"/>
                <a:gd name="connsiteY2" fmla="*/ 131336 h 3382813"/>
                <a:gd name="connsiteX3" fmla="*/ 222517 w 3105995"/>
                <a:gd name="connsiteY3" fmla="*/ 3382813 h 3382813"/>
                <a:gd name="connsiteX4" fmla="*/ 0 w 3105995"/>
                <a:gd name="connsiteY4" fmla="*/ 3382813 h 3382813"/>
                <a:gd name="connsiteX0" fmla="*/ 0 w 3105995"/>
                <a:gd name="connsiteY0" fmla="*/ 3381245 h 3381245"/>
                <a:gd name="connsiteX1" fmla="*/ 2961100 w 3105995"/>
                <a:gd name="connsiteY1" fmla="*/ 0 h 3381245"/>
                <a:gd name="connsiteX2" fmla="*/ 3105995 w 3105995"/>
                <a:gd name="connsiteY2" fmla="*/ 129768 h 3381245"/>
                <a:gd name="connsiteX3" fmla="*/ 222517 w 3105995"/>
                <a:gd name="connsiteY3" fmla="*/ 3381245 h 3381245"/>
                <a:gd name="connsiteX4" fmla="*/ 0 w 3105995"/>
                <a:gd name="connsiteY4" fmla="*/ 3381245 h 3381245"/>
                <a:gd name="connsiteX0" fmla="*/ 0 w 3077914"/>
                <a:gd name="connsiteY0" fmla="*/ 3381245 h 3381245"/>
                <a:gd name="connsiteX1" fmla="*/ 2961100 w 3077914"/>
                <a:gd name="connsiteY1" fmla="*/ 0 h 3381245"/>
                <a:gd name="connsiteX2" fmla="*/ 3077914 w 3077914"/>
                <a:gd name="connsiteY2" fmla="*/ 105348 h 3381245"/>
                <a:gd name="connsiteX3" fmla="*/ 222517 w 3077914"/>
                <a:gd name="connsiteY3" fmla="*/ 3381245 h 3381245"/>
                <a:gd name="connsiteX4" fmla="*/ 0 w 3077914"/>
                <a:gd name="connsiteY4" fmla="*/ 3381245 h 3381245"/>
                <a:gd name="connsiteX0" fmla="*/ 0 w 3077914"/>
                <a:gd name="connsiteY0" fmla="*/ 3381245 h 3381245"/>
                <a:gd name="connsiteX1" fmla="*/ 2961100 w 3077914"/>
                <a:gd name="connsiteY1" fmla="*/ 0 h 3381245"/>
                <a:gd name="connsiteX2" fmla="*/ 3077914 w 3077914"/>
                <a:gd name="connsiteY2" fmla="*/ 105348 h 3381245"/>
                <a:gd name="connsiteX3" fmla="*/ 222517 w 3077914"/>
                <a:gd name="connsiteY3" fmla="*/ 3381245 h 3381245"/>
                <a:gd name="connsiteX4" fmla="*/ 0 w 3077914"/>
                <a:gd name="connsiteY4" fmla="*/ 3381245 h 338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7914" h="3381245">
                  <a:moveTo>
                    <a:pt x="0" y="3381245"/>
                  </a:moveTo>
                  <a:lnTo>
                    <a:pt x="2961100" y="0"/>
                  </a:lnTo>
                  <a:lnTo>
                    <a:pt x="3077914" y="105348"/>
                  </a:lnTo>
                  <a:lnTo>
                    <a:pt x="222517" y="3381245"/>
                  </a:lnTo>
                  <a:lnTo>
                    <a:pt x="0" y="3381245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74000">
                  <a:srgbClr val="185693"/>
                </a:gs>
                <a:gs pos="0">
                  <a:srgbClr val="1967A9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/>
            </a:p>
          </p:txBody>
        </p:sp>
      </p:grpSp>
    </p:spTree>
    <p:extLst>
      <p:ext uri="{BB962C8B-B14F-4D97-AF65-F5344CB8AC3E}">
        <p14:creationId xmlns:p14="http://schemas.microsoft.com/office/powerpoint/2010/main" val="3959906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7A5268-9938-E810-E4F5-7203854E9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EE83E53-62C2-9CD3-8B8F-038601B81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F4FAB9-BCC9-5388-A8EE-D14BAA88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27.10.2025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829A1E-DEA1-C989-0D1F-C0267301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3268BF-CDE9-3E29-591A-FA162A78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2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CB474C-B82B-25F7-B316-CA5D4401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F5A6C1-CF07-B1DB-D7CA-EA7CD638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E2054C-1F57-8635-16FA-52DEDC95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27.10.2025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0E1111-E7ED-43F5-D187-1EBDB661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ABEAAE-4FAA-F403-C0C7-C8B7E434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7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33E89-102E-3E6D-D090-76ACD44D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25036F-E1CA-F16C-21C2-C54CA81A8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090C80-3F2F-55D7-D5B8-6D8A43B1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27.10.2025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F74D2C-F226-52F3-8D40-EE0C2519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13178B-FF6F-55A9-AA32-DBF18A30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24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5B121B-C7FB-46E2-8A30-AB6B5659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E18E1E-EAB6-9BB1-0B5F-7763A4C63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178FA0E-D9B5-D155-972C-8CC6F558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F313FE-E67D-C0FE-BD8B-3B3BB87E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27.10.2025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C4F5C3-785B-CBA3-C5DB-DE2B6A47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C893967-2742-C847-B771-A68EE6FC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92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B8326F-D16A-7A52-8B55-B40C2300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AD6F6A-3436-185D-1FCC-A2F28B7D9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A068AE7-F9F9-F4E0-F029-A54EAB5CB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3B98795-E906-B0E8-CFC6-B6D0C4691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AB7543C-A05C-7EA3-2952-29B3C8310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364D2F0-3700-5850-BFB9-A8834AA2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27.10.2025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C1370D7-AE9F-9F21-2346-1391F3E4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619D9A3-69FD-5AB6-F57E-90E71E8E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20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958E34-A8C2-EB12-FD9F-5E40A0D1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1AB1136-1241-F7F9-54DB-97089B87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27.10.2025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E658352-A2A4-F298-236C-73C27FC1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F79A57E-6E28-0D8F-F74F-8B911828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4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CB474C-B82B-25F7-B316-CA5D4401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F5A6C1-CF07-B1DB-D7CA-EA7CD638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E2054C-1F57-8635-16FA-52DEDC95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0E1111-E7ED-43F5-D187-1EBDB661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ABEAAE-4FAA-F403-C0C7-C8B7E434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814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9195612-2A6F-B471-86D8-7D10F5C6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27.10.2025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99BF4E3-D2A1-854E-EEDC-E0B94B80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B69422E-C268-C228-D34F-7207FB0B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02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48761F-D102-6EF2-03AB-51EF3CD0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58BBFD-6C45-1CF2-E5AE-429296B9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BDB3642-C639-E21C-000A-2576A57D3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9E329AF-0B58-E078-02D4-572C0B77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27.10.2025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6C2D256-C94C-6117-D734-F9EFF3A1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369213-CE52-244B-841D-AA8A5CC6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3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563717-3AFB-811B-F38F-7C1E60A3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4930A6B-901F-3A23-C607-F202E15D7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BBAE60-00E9-313D-CAEE-7CEFC576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35BB00-D1FD-F408-4B80-A3349603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27.10.2025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60AFEE-67A6-18F4-3318-AEABE7E5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09F9994-3016-3CFC-45D6-1CB11E9D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1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0655B1-2466-B3BC-DF4F-07BB009D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F8A348-4868-7A68-4279-02E87D9DE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AF04EF-8502-862B-8892-742DF4D7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27.10.2025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3E7172-5C98-CA65-D941-B67ADD21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D002A3-31F1-3F45-00EC-99533A95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78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3EF243-8C51-2A2C-2CFA-F7EE2F71A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06D5A1E-F3F3-C0E0-7CB6-1DB4EDAF8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8FFDF7-9E7F-1101-984A-B58090CE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27.10.2025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A88EDF-32BD-2BD0-4503-D62CDFDE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6ACCDB-F234-ECAA-6732-DF91A602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A33E89-102E-3E6D-D090-76ACD44D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25036F-E1CA-F16C-21C2-C54CA81A8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090C80-3F2F-55D7-D5B8-6D8A43B1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F74D2C-F226-52F3-8D40-EE0C2519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13178B-FF6F-55A9-AA32-DBF18A30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39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5B121B-C7FB-46E2-8A30-AB6B5659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E18E1E-EAB6-9BB1-0B5F-7763A4C63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178FA0E-D9B5-D155-972C-8CC6F558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F313FE-E67D-C0FE-BD8B-3B3BB87E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C4F5C3-785B-CBA3-C5DB-DE2B6A47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893967-2742-C847-B771-A68EE6FC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1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B8326F-D16A-7A52-8B55-B40C2300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AD6F6A-3436-185D-1FCC-A2F28B7D9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068AE7-F9F9-F4E0-F029-A54EAB5CB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3B98795-E906-B0E8-CFC6-B6D0C4691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AB7543C-A05C-7EA3-2952-29B3C8310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364D2F0-3700-5850-BFB9-A8834AA2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C1370D7-AE9F-9F21-2346-1391F3E4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619D9A3-69FD-5AB6-F57E-90E71E8E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958E34-A8C2-EB12-FD9F-5E40A0D1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1AB1136-1241-F7F9-54DB-97089B87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E658352-A2A4-F298-236C-73C27FC1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F79A57E-6E28-0D8F-F74F-8B911828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5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9195612-2A6F-B471-86D8-7D10F5C6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99BF4E3-D2A1-854E-EEDC-E0B94B80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B69422E-C268-C228-D34F-7207FB0B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0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48761F-D102-6EF2-03AB-51EF3CD0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58BBFD-6C45-1CF2-E5AE-429296B9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BDB3642-C639-E21C-000A-2576A57D3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E329AF-0B58-E078-02D4-572C0B77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C2D256-C94C-6117-D734-F9EFF3A1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369213-CE52-244B-841D-AA8A5CC6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563717-3AFB-811B-F38F-7C1E60A3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4930A6B-901F-3A23-C607-F202E15D7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BBAE60-00E9-313D-CAEE-7CEFC576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35BB00-D1FD-F408-4B80-A3349603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60AFEE-67A6-18F4-3318-AEABE7E5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9F9994-3016-3CFC-45D6-1CB11E9D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0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528FC3-5A77-4157-7A13-F26D20FB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652A87-E169-7941-7485-B4E28266C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130CAF-4EB8-7D05-E5A7-3231B82A3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4C8A-FDDF-4D7F-BBAA-6601EC21C11C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1D6126-F4A8-DA5D-F8A9-118B05B69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2A8EB8-694C-D29A-C635-7BC58671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37C8-73A9-4A6D-943F-7FE14756E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7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56" r:id="rId12"/>
    <p:sldLayoutId id="21474837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528FC3-5A77-4157-7A13-F26D20FB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652A87-E169-7941-7485-B4E28266C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130CAF-4EB8-7D05-E5A7-3231B82A3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27.10.2025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1D6126-F4A8-DA5D-F8A9-118B05B69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2A8EB8-694C-D29A-C635-7BC58671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2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18" Type="http://schemas.openxmlformats.org/officeDocument/2006/relationships/image" Target="../media/image17.png"/><Relationship Id="rId3" Type="http://schemas.microsoft.com/office/2007/relationships/hdphoto" Target="../media/hdphoto1.wdp"/><Relationship Id="rId21" Type="http://schemas.microsoft.com/office/2007/relationships/hdphoto" Target="../media/hdphoto9.wdp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17" Type="http://schemas.microsoft.com/office/2007/relationships/hdphoto" Target="../media/hdphoto8.wdp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3.png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5.png"/><Relationship Id="rId2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copp47.ru/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s://t.me/copp4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hyperlink" Target="https://vk.com/copp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959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D71A9B6-BC84-FDDB-6423-209C668AEE55}"/>
              </a:ext>
            </a:extLst>
          </p:cNvPr>
          <p:cNvSpPr txBox="1"/>
          <p:nvPr/>
        </p:nvSpPr>
        <p:spPr>
          <a:xfrm>
            <a:off x="783770" y="1612702"/>
            <a:ext cx="10853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Montserrat" pitchFamily="2" charset="-52"/>
                <a:cs typeface="Mongolian Baiti" pitchFamily="66" charset="0"/>
              </a:rPr>
              <a:t>ЦОПП Ленинградской области: профессиональное обучение школьников по востребованным профессиям агропромышленного комплекса</a:t>
            </a:r>
            <a:endParaRPr lang="ru-RU" sz="3600" dirty="0">
              <a:solidFill>
                <a:schemeClr val="bg1"/>
              </a:solidFill>
              <a:latin typeface="Montserrat" pitchFamily="2" charset="-52"/>
              <a:cs typeface="Mongolian Baiti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01960" y="4172575"/>
            <a:ext cx="947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F8F8F8"/>
                </a:solidFill>
                <a:latin typeface="Montserrat" pitchFamily="2" charset="-52"/>
              </a:rPr>
              <a:t>Ирина </a:t>
            </a:r>
            <a:r>
              <a:rPr lang="ru-RU" sz="2400" dirty="0" smtClean="0">
                <a:solidFill>
                  <a:srgbClr val="F8F8F8"/>
                </a:solidFill>
                <a:latin typeface="Montserrat" pitchFamily="2" charset="-52"/>
              </a:rPr>
              <a:t>Александровна Москвина</a:t>
            </a:r>
            <a:endParaRPr lang="ru-RU" sz="2400" dirty="0">
              <a:solidFill>
                <a:srgbClr val="F8F8F8"/>
              </a:solidFill>
              <a:latin typeface="Montserrat" pitchFamily="2" charset="-52"/>
            </a:endParaRPr>
          </a:p>
          <a:p>
            <a:pPr lvl="0" algn="ctr">
              <a:defRPr/>
            </a:pPr>
            <a:r>
              <a:rPr lang="ru-RU" sz="2400" dirty="0">
                <a:solidFill>
                  <a:srgbClr val="F8F8F8"/>
                </a:solidFill>
                <a:latin typeface="Montserrat" pitchFamily="2" charset="-52"/>
              </a:rPr>
              <a:t>Руководитель ЦОПП Ленинградской области</a:t>
            </a:r>
          </a:p>
          <a:p>
            <a:endParaRPr lang="ru-RU" sz="2400" dirty="0">
              <a:solidFill>
                <a:srgbClr val="F8F8F8"/>
              </a:solidFill>
              <a:latin typeface="Montserrat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7" y="97972"/>
            <a:ext cx="1992086" cy="11952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3" b="22218"/>
          <a:stretch/>
        </p:blipFill>
        <p:spPr>
          <a:xfrm>
            <a:off x="4876800" y="5945029"/>
            <a:ext cx="7315200" cy="9129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77781"/>
          <a:stretch/>
        </p:blipFill>
        <p:spPr>
          <a:xfrm>
            <a:off x="0" y="5945026"/>
            <a:ext cx="4876800" cy="9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3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7086600" y="897596"/>
            <a:ext cx="4256315" cy="4267200"/>
          </a:xfrm>
          <a:prstGeom prst="ellipse">
            <a:avLst/>
          </a:prstGeom>
          <a:solidFill>
            <a:srgbClr val="FFC845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28" y="0"/>
            <a:ext cx="5638800" cy="563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653143" y="2105117"/>
            <a:ext cx="55190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394959"/>
                </a:solidFill>
                <a:latin typeface="Montserrat" pitchFamily="2" charset="-52"/>
              </a:rPr>
              <a:t>«Если удачно выберете труд и вложите в него свою душу, то счастье само вас отыщет»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2030610" y="4167220"/>
            <a:ext cx="5055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srgbClr val="394959"/>
                </a:solidFill>
                <a:latin typeface="Montserrat" pitchFamily="2" charset="-52"/>
              </a:rPr>
              <a:t>(Константин Ушинский)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3" b="22218"/>
          <a:stretch/>
        </p:blipFill>
        <p:spPr>
          <a:xfrm>
            <a:off x="4876800" y="5945029"/>
            <a:ext cx="7315200" cy="9129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77781"/>
          <a:stretch/>
        </p:blipFill>
        <p:spPr>
          <a:xfrm>
            <a:off x="0" y="5945026"/>
            <a:ext cx="4876800" cy="91297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" y="0"/>
            <a:ext cx="2125574" cy="11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009900" y="257175"/>
            <a:ext cx="5675538" cy="504825"/>
          </a:xfrm>
          <a:prstGeom prst="roundRect">
            <a:avLst/>
          </a:prstGeom>
          <a:solidFill>
            <a:srgbClr val="FFC845"/>
          </a:solidFill>
          <a:ln>
            <a:solidFill>
              <a:srgbClr val="FFC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08" y="865707"/>
            <a:ext cx="5273040" cy="23687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008" y="-81288"/>
            <a:ext cx="8575577" cy="126288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94959"/>
                </a:solidFill>
              </a:rPr>
              <a:t>Система взаимодействия </a:t>
            </a:r>
            <a:endParaRPr lang="ru-RU" sz="3200" b="1" dirty="0">
              <a:solidFill>
                <a:srgbClr val="39495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89023" y="4344385"/>
            <a:ext cx="1425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94959"/>
                </a:solidFill>
              </a:rPr>
              <a:t>РЫНОК </a:t>
            </a:r>
            <a:r>
              <a:rPr lang="ru-RU" sz="2400" b="1" dirty="0" smtClean="0">
                <a:solidFill>
                  <a:srgbClr val="394959"/>
                </a:solidFill>
              </a:rPr>
              <a:t/>
            </a:r>
            <a:br>
              <a:rPr lang="ru-RU" sz="2400" b="1" dirty="0" smtClean="0">
                <a:solidFill>
                  <a:srgbClr val="394959"/>
                </a:solidFill>
              </a:rPr>
            </a:br>
            <a:r>
              <a:rPr lang="ru-RU" sz="2000" b="1" dirty="0" smtClean="0">
                <a:solidFill>
                  <a:srgbClr val="394959"/>
                </a:solidFill>
              </a:rPr>
              <a:t>ТРУДА</a:t>
            </a:r>
            <a:endParaRPr lang="ru-RU" sz="2400" b="1" dirty="0">
              <a:solidFill>
                <a:srgbClr val="39495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01" y="4759883"/>
            <a:ext cx="2579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94959"/>
                </a:solidFill>
              </a:rPr>
              <a:t>ОБРАЗОВАНИЕ</a:t>
            </a:r>
            <a:r>
              <a:rPr lang="ru-RU" dirty="0" smtClean="0">
                <a:solidFill>
                  <a:srgbClr val="394959"/>
                </a:solidFill>
              </a:rPr>
              <a:t> </a:t>
            </a:r>
            <a:endParaRPr lang="ru-RU" dirty="0">
              <a:solidFill>
                <a:srgbClr val="39495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7" b="7698"/>
          <a:stretch/>
        </p:blipFill>
        <p:spPr>
          <a:xfrm>
            <a:off x="7007677" y="3103335"/>
            <a:ext cx="3355523" cy="2893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" b="6523"/>
          <a:stretch/>
        </p:blipFill>
        <p:spPr>
          <a:xfrm>
            <a:off x="1919669" y="3103335"/>
            <a:ext cx="3107452" cy="280263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83184" y="1807132"/>
            <a:ext cx="2912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</a:rPr>
              <a:t>ЦОПП </a:t>
            </a:r>
          </a:p>
          <a:p>
            <a:pPr algn="ctr"/>
            <a:r>
              <a:rPr lang="ru-RU" sz="2000" b="1" dirty="0" smtClean="0">
                <a:solidFill>
                  <a:srgbClr val="394959"/>
                </a:solidFill>
              </a:rPr>
              <a:t>ЛЕНИНГРАДСКОЙ</a:t>
            </a:r>
          </a:p>
          <a:p>
            <a:pPr algn="ctr"/>
            <a:r>
              <a:rPr lang="ru-RU" sz="2000" b="1" dirty="0" smtClean="0">
                <a:solidFill>
                  <a:srgbClr val="394959"/>
                </a:solidFill>
              </a:rPr>
              <a:t> ОБЛАСТИ</a:t>
            </a:r>
            <a:endParaRPr lang="ru-RU" sz="1600" dirty="0">
              <a:solidFill>
                <a:srgbClr val="394959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3" b="22218"/>
          <a:stretch/>
        </p:blipFill>
        <p:spPr>
          <a:xfrm>
            <a:off x="4876800" y="5945029"/>
            <a:ext cx="7315200" cy="9129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77781"/>
          <a:stretch/>
        </p:blipFill>
        <p:spPr>
          <a:xfrm>
            <a:off x="0" y="5945029"/>
            <a:ext cx="4876800" cy="9129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" y="0"/>
            <a:ext cx="2125574" cy="11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telegram.org/1b14b467-1e29-478c-8cba-c89f9484df95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blob:https://web.telegram.org/213fb05b-0476-43df-bb2a-16e137d3797d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36773" y="431222"/>
            <a:ext cx="7199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394959"/>
                </a:solidFill>
              </a:rPr>
              <a:t>Новые горизонты сельского хозяйства</a:t>
            </a:r>
            <a:endParaRPr lang="ru-RU" sz="2800" b="1" dirty="0">
              <a:solidFill>
                <a:srgbClr val="394959"/>
              </a:solidFill>
            </a:endParaRPr>
          </a:p>
        </p:txBody>
      </p:sp>
      <p:pic>
        <p:nvPicPr>
          <p:cNvPr id="10" name="Рисунок 9" descr="Нанотехнологический конь идет на смену железной лошадке. Профессии  сельского хозяйст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73" y="1460511"/>
            <a:ext cx="9985108" cy="4353450"/>
          </a:xfrm>
          <a:prstGeom prst="rect">
            <a:avLst/>
          </a:prstGeom>
          <a:ln>
            <a:solidFill>
              <a:srgbClr val="FFC845"/>
            </a:solidFill>
          </a:ln>
          <a:effectLst>
            <a:glow rad="203200">
              <a:srgbClr val="FFC000">
                <a:alpha val="47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" y="0"/>
            <a:ext cx="2125574" cy="11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9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7F248BB-FACD-2B26-3AAF-9D2AA20CC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03"/>
          <p:cNvGrpSpPr>
            <a:grpSpLocks/>
          </p:cNvGrpSpPr>
          <p:nvPr/>
        </p:nvGrpSpPr>
        <p:grpSpPr bwMode="auto">
          <a:xfrm flipV="1">
            <a:off x="6669013" y="5880804"/>
            <a:ext cx="2561950" cy="345032"/>
            <a:chOff x="4476081" y="3981586"/>
            <a:chExt cx="1766090" cy="539330"/>
          </a:xfrm>
        </p:grpSpPr>
        <p:cxnSp>
          <p:nvCxnSpPr>
            <p:cNvPr id="19" name="直接连接符 57"/>
            <p:cNvCxnSpPr/>
            <p:nvPr/>
          </p:nvCxnSpPr>
          <p:spPr>
            <a:xfrm flipV="1">
              <a:off x="4476081" y="4520916"/>
              <a:ext cx="1465164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59"/>
            <p:cNvCxnSpPr/>
            <p:nvPr/>
          </p:nvCxnSpPr>
          <p:spPr>
            <a:xfrm>
              <a:off x="5941245" y="3981586"/>
              <a:ext cx="300926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63"/>
            <p:cNvCxnSpPr/>
            <p:nvPr/>
          </p:nvCxnSpPr>
          <p:spPr>
            <a:xfrm>
              <a:off x="5941245" y="3981586"/>
              <a:ext cx="0" cy="53933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110"/>
          <p:cNvGrpSpPr>
            <a:grpSpLocks/>
          </p:cNvGrpSpPr>
          <p:nvPr/>
        </p:nvGrpSpPr>
        <p:grpSpPr bwMode="auto">
          <a:xfrm>
            <a:off x="6917390" y="1887296"/>
            <a:ext cx="2313573" cy="810085"/>
            <a:chOff x="5652120" y="1579986"/>
            <a:chExt cx="590051" cy="878275"/>
          </a:xfrm>
        </p:grpSpPr>
        <p:cxnSp>
          <p:nvCxnSpPr>
            <p:cNvPr id="23" name="直接连接符 70"/>
            <p:cNvCxnSpPr/>
            <p:nvPr/>
          </p:nvCxnSpPr>
          <p:spPr>
            <a:xfrm>
              <a:off x="5939695" y="1579986"/>
              <a:ext cx="302476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71"/>
            <p:cNvCxnSpPr/>
            <p:nvPr/>
          </p:nvCxnSpPr>
          <p:spPr>
            <a:xfrm flipV="1">
              <a:off x="5652120" y="2458261"/>
              <a:ext cx="287575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72"/>
            <p:cNvCxnSpPr/>
            <p:nvPr/>
          </p:nvCxnSpPr>
          <p:spPr>
            <a:xfrm>
              <a:off x="5939695" y="1579986"/>
              <a:ext cx="0" cy="878275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95"/>
          <p:cNvGrpSpPr>
            <a:grpSpLocks/>
          </p:cNvGrpSpPr>
          <p:nvPr/>
        </p:nvGrpSpPr>
        <p:grpSpPr bwMode="auto">
          <a:xfrm>
            <a:off x="1503085" y="1961755"/>
            <a:ext cx="2823057" cy="278491"/>
            <a:chOff x="2123729" y="1566590"/>
            <a:chExt cx="2352352" cy="210375"/>
          </a:xfrm>
        </p:grpSpPr>
        <p:cxnSp>
          <p:nvCxnSpPr>
            <p:cNvPr id="27" name="直接连接符 45"/>
            <p:cNvCxnSpPr/>
            <p:nvPr/>
          </p:nvCxnSpPr>
          <p:spPr>
            <a:xfrm flipH="1" flipV="1">
              <a:off x="2987950" y="1776965"/>
              <a:ext cx="1488131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47"/>
            <p:cNvCxnSpPr/>
            <p:nvPr/>
          </p:nvCxnSpPr>
          <p:spPr>
            <a:xfrm flipH="1">
              <a:off x="2123729" y="1566590"/>
              <a:ext cx="864221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76"/>
            <p:cNvCxnSpPr/>
            <p:nvPr/>
          </p:nvCxnSpPr>
          <p:spPr>
            <a:xfrm>
              <a:off x="2987950" y="1580054"/>
              <a:ext cx="0" cy="196911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101"/>
          <p:cNvGrpSpPr>
            <a:grpSpLocks/>
          </p:cNvGrpSpPr>
          <p:nvPr/>
        </p:nvGrpSpPr>
        <p:grpSpPr bwMode="auto">
          <a:xfrm>
            <a:off x="1451363" y="2930739"/>
            <a:ext cx="2328549" cy="444306"/>
            <a:chOff x="2123731" y="2458260"/>
            <a:chExt cx="1176175" cy="289336"/>
          </a:xfrm>
        </p:grpSpPr>
        <p:cxnSp>
          <p:nvCxnSpPr>
            <p:cNvPr id="31" name="直接连接符 48"/>
            <p:cNvCxnSpPr/>
            <p:nvPr/>
          </p:nvCxnSpPr>
          <p:spPr>
            <a:xfrm flipH="1">
              <a:off x="2987951" y="2458260"/>
              <a:ext cx="311955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50"/>
            <p:cNvCxnSpPr/>
            <p:nvPr/>
          </p:nvCxnSpPr>
          <p:spPr>
            <a:xfrm flipH="1">
              <a:off x="2123731" y="2747596"/>
              <a:ext cx="864220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81"/>
            <p:cNvCxnSpPr/>
            <p:nvPr/>
          </p:nvCxnSpPr>
          <p:spPr>
            <a:xfrm>
              <a:off x="2987951" y="2458260"/>
              <a:ext cx="0" cy="289336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102"/>
          <p:cNvGrpSpPr>
            <a:grpSpLocks/>
          </p:cNvGrpSpPr>
          <p:nvPr/>
        </p:nvGrpSpPr>
        <p:grpSpPr bwMode="auto">
          <a:xfrm>
            <a:off x="2812991" y="5188058"/>
            <a:ext cx="1074357" cy="674790"/>
            <a:chOff x="2123731" y="3843303"/>
            <a:chExt cx="1176175" cy="138283"/>
          </a:xfrm>
        </p:grpSpPr>
        <p:cxnSp>
          <p:nvCxnSpPr>
            <p:cNvPr id="35" name="直接连接符 54"/>
            <p:cNvCxnSpPr/>
            <p:nvPr/>
          </p:nvCxnSpPr>
          <p:spPr>
            <a:xfrm flipH="1">
              <a:off x="2987951" y="3843303"/>
              <a:ext cx="311955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55"/>
            <p:cNvCxnSpPr/>
            <p:nvPr/>
          </p:nvCxnSpPr>
          <p:spPr>
            <a:xfrm flipH="1">
              <a:off x="2123731" y="3979900"/>
              <a:ext cx="864220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83"/>
            <p:cNvCxnSpPr/>
            <p:nvPr/>
          </p:nvCxnSpPr>
          <p:spPr>
            <a:xfrm>
              <a:off x="2987951" y="3843303"/>
              <a:ext cx="0" cy="138283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108"/>
          <p:cNvGrpSpPr>
            <a:grpSpLocks/>
          </p:cNvGrpSpPr>
          <p:nvPr/>
        </p:nvGrpSpPr>
        <p:grpSpPr bwMode="auto">
          <a:xfrm>
            <a:off x="7792810" y="4310905"/>
            <a:ext cx="1742447" cy="842499"/>
            <a:chOff x="5652665" y="2747596"/>
            <a:chExt cx="590051" cy="1095708"/>
          </a:xfrm>
        </p:grpSpPr>
        <p:cxnSp>
          <p:nvCxnSpPr>
            <p:cNvPr id="39" name="直接连接符 105"/>
            <p:cNvCxnSpPr/>
            <p:nvPr/>
          </p:nvCxnSpPr>
          <p:spPr>
            <a:xfrm>
              <a:off x="5940969" y="2747596"/>
              <a:ext cx="301747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106"/>
            <p:cNvCxnSpPr/>
            <p:nvPr/>
          </p:nvCxnSpPr>
          <p:spPr>
            <a:xfrm flipV="1">
              <a:off x="5652665" y="3843304"/>
              <a:ext cx="288304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107"/>
            <p:cNvCxnSpPr/>
            <p:nvPr/>
          </p:nvCxnSpPr>
          <p:spPr>
            <a:xfrm>
              <a:off x="5940969" y="2747596"/>
              <a:ext cx="0" cy="1095708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60">
            <a:extLst>
              <a:ext uri="{FF2B5EF4-FFF2-40B4-BE49-F238E27FC236}">
                <a16:creationId xmlns:a16="http://schemas.microsoft.com/office/drawing/2014/main" xmlns="" id="{84A59E26-DA2B-406C-B8C9-D8633C1CF6E1}"/>
              </a:ext>
            </a:extLst>
          </p:cNvPr>
          <p:cNvSpPr txBox="1"/>
          <p:nvPr/>
        </p:nvSpPr>
        <p:spPr>
          <a:xfrm>
            <a:off x="62663" y="1512334"/>
            <a:ext cx="1911710" cy="9344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ru-RU" altLang="zh-CN" sz="1600" b="1" dirty="0" smtClean="0">
                <a:solidFill>
                  <a:schemeClr val="bg1"/>
                </a:solidFill>
                <a:latin typeface="+mj-lt"/>
                <a:ea typeface="字魂35号-经典雅黑" panose="02000000000000000000" pitchFamily="2" charset="-122"/>
              </a:rPr>
              <a:t>Рабочий зеленого хозяйства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字魂35号-经典雅黑" panose="02000000000000000000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03091" y="282966"/>
            <a:ext cx="9263991" cy="442674"/>
          </a:xfrm>
          <a:prstGeom prst="roundRect">
            <a:avLst/>
          </a:prstGeom>
          <a:solidFill>
            <a:srgbClr val="FFC84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36"/>
                </a:solidFill>
              </a:rPr>
              <a:t>НАШИ ПРОГРАММЫ ПРОФЕССИОНАЛЬНОГО ОБУЧЕНИЯ</a:t>
            </a:r>
          </a:p>
        </p:txBody>
      </p:sp>
      <p:sp>
        <p:nvSpPr>
          <p:cNvPr id="46" name="文本框 60">
            <a:extLst>
              <a:ext uri="{FF2B5EF4-FFF2-40B4-BE49-F238E27FC236}">
                <a16:creationId xmlns:a16="http://schemas.microsoft.com/office/drawing/2014/main" xmlns="" id="{84A59E26-DA2B-406C-B8C9-D8633C1CF6E1}"/>
              </a:ext>
            </a:extLst>
          </p:cNvPr>
          <p:cNvSpPr txBox="1"/>
          <p:nvPr/>
        </p:nvSpPr>
        <p:spPr>
          <a:xfrm>
            <a:off x="62663" y="3200253"/>
            <a:ext cx="1662108" cy="349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ru-RU" altLang="zh-CN" sz="1600" b="1" dirty="0" smtClean="0">
                <a:solidFill>
                  <a:schemeClr val="bg1"/>
                </a:solidFill>
                <a:latin typeface="+mj-lt"/>
                <a:ea typeface="字魂35号-经典雅黑" panose="02000000000000000000" pitchFamily="2" charset="-122"/>
              </a:rPr>
              <a:t>Садовод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字魂35号-经典雅黑" panose="02000000000000000000" pitchFamily="2" charset="-122"/>
            </a:endParaRPr>
          </a:p>
        </p:txBody>
      </p:sp>
      <p:sp>
        <p:nvSpPr>
          <p:cNvPr id="47" name="文本框 60">
            <a:extLst>
              <a:ext uri="{FF2B5EF4-FFF2-40B4-BE49-F238E27FC236}">
                <a16:creationId xmlns:a16="http://schemas.microsoft.com/office/drawing/2014/main" xmlns="" id="{84A59E26-DA2B-406C-B8C9-D8633C1CF6E1}"/>
              </a:ext>
            </a:extLst>
          </p:cNvPr>
          <p:cNvSpPr txBox="1"/>
          <p:nvPr/>
        </p:nvSpPr>
        <p:spPr>
          <a:xfrm>
            <a:off x="205259" y="5902384"/>
            <a:ext cx="2754144" cy="653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ru-RU" altLang="zh-CN" sz="1600" b="1" dirty="0" smtClean="0">
                <a:solidFill>
                  <a:schemeClr val="bg1"/>
                </a:solidFill>
                <a:latin typeface="+mj-lt"/>
                <a:ea typeface="字魂35号-经典雅黑" panose="02000000000000000000" pitchFamily="2" charset="-122"/>
              </a:rPr>
              <a:t>Оператор беспилотных авиационных систем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字魂35号-经典雅黑" panose="02000000000000000000" pitchFamily="2" charset="-122"/>
            </a:endParaRPr>
          </a:p>
        </p:txBody>
      </p:sp>
      <p:sp>
        <p:nvSpPr>
          <p:cNvPr id="48" name="文本框 60">
            <a:extLst>
              <a:ext uri="{FF2B5EF4-FFF2-40B4-BE49-F238E27FC236}">
                <a16:creationId xmlns:a16="http://schemas.microsoft.com/office/drawing/2014/main" xmlns="" id="{84A59E26-DA2B-406C-B8C9-D8633C1CF6E1}"/>
              </a:ext>
            </a:extLst>
          </p:cNvPr>
          <p:cNvSpPr txBox="1"/>
          <p:nvPr/>
        </p:nvSpPr>
        <p:spPr>
          <a:xfrm>
            <a:off x="8965345" y="6016002"/>
            <a:ext cx="2173050" cy="349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ru-RU" altLang="zh-CN" sz="1600" b="1" dirty="0" smtClean="0">
                <a:solidFill>
                  <a:schemeClr val="bg1"/>
                </a:solidFill>
                <a:latin typeface="+mj-lt"/>
                <a:ea typeface="字魂35号-经典雅黑" panose="02000000000000000000" pitchFamily="2" charset="-122"/>
              </a:rPr>
              <a:t>Пчеловод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字魂35号-经典雅黑" panose="02000000000000000000" pitchFamily="2" charset="-122"/>
            </a:endParaRPr>
          </a:p>
        </p:txBody>
      </p:sp>
      <p:sp>
        <p:nvSpPr>
          <p:cNvPr id="49" name="文本框 60">
            <a:extLst>
              <a:ext uri="{FF2B5EF4-FFF2-40B4-BE49-F238E27FC236}">
                <a16:creationId xmlns:a16="http://schemas.microsoft.com/office/drawing/2014/main" xmlns="" id="{84A59E26-DA2B-406C-B8C9-D8633C1CF6E1}"/>
              </a:ext>
            </a:extLst>
          </p:cNvPr>
          <p:cNvSpPr txBox="1"/>
          <p:nvPr/>
        </p:nvSpPr>
        <p:spPr>
          <a:xfrm>
            <a:off x="9809647" y="3074313"/>
            <a:ext cx="2257435" cy="9110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ru-RU" altLang="zh-CN" sz="1600" b="1" dirty="0" smtClean="0">
                <a:solidFill>
                  <a:schemeClr val="bg1"/>
                </a:solidFill>
                <a:latin typeface="+mj-lt"/>
                <a:ea typeface="字魂35号-经典雅黑" panose="02000000000000000000" pitchFamily="2" charset="-122"/>
              </a:rPr>
              <a:t>Лаборант химического анализа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字魂35号-经典雅黑" panose="02000000000000000000" pitchFamily="2" charset="-122"/>
            </a:endParaRPr>
          </a:p>
        </p:txBody>
      </p:sp>
      <p:sp>
        <p:nvSpPr>
          <p:cNvPr id="50" name="文本框 60">
            <a:extLst>
              <a:ext uri="{FF2B5EF4-FFF2-40B4-BE49-F238E27FC236}">
                <a16:creationId xmlns:a16="http://schemas.microsoft.com/office/drawing/2014/main" xmlns="" id="{84A59E26-DA2B-406C-B8C9-D8633C1CF6E1}"/>
              </a:ext>
            </a:extLst>
          </p:cNvPr>
          <p:cNvSpPr txBox="1"/>
          <p:nvPr/>
        </p:nvSpPr>
        <p:spPr>
          <a:xfrm>
            <a:off x="8965345" y="1749735"/>
            <a:ext cx="2258806" cy="349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ru-RU" altLang="zh-CN" sz="1600" b="1" dirty="0" smtClean="0">
                <a:solidFill>
                  <a:schemeClr val="bg1"/>
                </a:solidFill>
                <a:latin typeface="+mj-lt"/>
                <a:ea typeface="字魂35号-经典雅黑" panose="02000000000000000000" pitchFamily="2" charset="-122"/>
              </a:rPr>
              <a:t>Животновод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字魂35号-经典雅黑" panose="02000000000000000000" pitchFamily="2" charset="-12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" b="50293" l="684" r="3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9" t="-923" r="63276" b="49072"/>
          <a:stretch/>
        </p:blipFill>
        <p:spPr>
          <a:xfrm>
            <a:off x="4916002" y="1244745"/>
            <a:ext cx="1288121" cy="187065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004" b="98633" l="59668" r="98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65" t="53440"/>
          <a:stretch/>
        </p:blipFill>
        <p:spPr>
          <a:xfrm>
            <a:off x="3602398" y="4198744"/>
            <a:ext cx="1666335" cy="190932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855" b="99512" l="35547" r="67285">
                        <a14:foregroundMark x1="49805" y1="64746" x2="50195" y2="87109"/>
                        <a14:foregroundMark x1="53613" y1="65918" x2="53223" y2="89648"/>
                        <a14:foregroundMark x1="42188" y1="71094" x2="45898" y2="79688"/>
                        <a14:foregroundMark x1="37598" y1="66504" x2="43457" y2="73340"/>
                        <a14:foregroundMark x1="45410" y1="70801" x2="49023" y2="65723"/>
                        <a14:foregroundMark x1="37109" y1="64648" x2="40137" y2="66016"/>
                        <a14:foregroundMark x1="49316" y1="80762" x2="47266" y2="94629"/>
                        <a14:foregroundMark x1="56348" y1="71582" x2="60840" y2="69043"/>
                        <a14:foregroundMark x1="54590" y1="72656" x2="59961" y2="71094"/>
                        <a14:foregroundMark x1="55273" y1="72070" x2="60645" y2="71777"/>
                        <a14:foregroundMark x1="54102" y1="73633" x2="59375" y2="73145"/>
                        <a14:foregroundMark x1="53613" y1="65039" x2="57617" y2="71875"/>
                        <a14:foregroundMark x1="55371" y1="74609" x2="56055" y2="80664"/>
                        <a14:foregroundMark x1="55371" y1="83984" x2="54102" y2="91309"/>
                        <a14:foregroundMark x1="48438" y1="81152" x2="49316" y2="90820"/>
                        <a14:foregroundMark x1="47656" y1="81152" x2="48242" y2="89551"/>
                        <a14:foregroundMark x1="46680" y1="81152" x2="46680" y2="89844"/>
                        <a14:foregroundMark x1="46387" y1="55078" x2="54590" y2="56055"/>
                        <a14:foregroundMark x1="49707" y1="54297" x2="50977" y2="53027"/>
                        <a14:foregroundMark x1="46777" y1="55371" x2="55273" y2="54590"/>
                        <a14:foregroundMark x1="46387" y1="54590" x2="54785" y2="53809"/>
                        <a14:foregroundMark x1="62695" y1="66211" x2="62109" y2="69043"/>
                        <a14:foregroundMark x1="47363" y1="54102" x2="49805" y2="53027"/>
                        <a14:foregroundMark x1="46387" y1="65918" x2="41113" y2="70703"/>
                        <a14:foregroundMark x1="50977" y1="53320" x2="52930" y2="53418"/>
                        <a14:backgroundMark x1="37500" y1="64941" x2="38770" y2="65723"/>
                        <a14:backgroundMark x1="39160" y1="65527" x2="40039" y2="66016"/>
                        <a14:backgroundMark x1="37012" y1="64453" x2="41699" y2="66309"/>
                        <a14:backgroundMark x1="54199" y1="53320" x2="55469" y2="55176"/>
                        <a14:backgroundMark x1="53418" y1="53320" x2="55371" y2="55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38" t="51470" r="32381"/>
          <a:stretch/>
        </p:blipFill>
        <p:spPr>
          <a:xfrm>
            <a:off x="5567836" y="4715233"/>
            <a:ext cx="1101177" cy="165035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3" b="51270" l="37012" r="63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28" r="36944" b="48530"/>
          <a:stretch/>
        </p:blipFill>
        <p:spPr>
          <a:xfrm>
            <a:off x="6859855" y="2481007"/>
            <a:ext cx="976037" cy="189374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88" b="49512" l="54102" r="9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98" r="2221" b="51249"/>
          <a:stretch/>
        </p:blipFill>
        <p:spPr>
          <a:xfrm>
            <a:off x="3067205" y="2294213"/>
            <a:ext cx="1640286" cy="194182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938" b="51953" l="54102" r="77637">
                        <a14:foregroundMark x1="58594" y1="24219" x2="59961" y2="24023"/>
                        <a14:foregroundMark x1="58203" y1="23438" x2="61621" y2="23926"/>
                        <a14:backgroundMark x1="56934" y1="18652" x2="56348" y2="24316"/>
                        <a14:backgroundMark x1="59180" y1="46973" x2="63965" y2="51465"/>
                        <a14:backgroundMark x1="74805" y1="43848" x2="74805" y2="50000"/>
                        <a14:backgroundMark x1="58984" y1="14160" x2="56152" y2="196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80" t="9867" r="22366" b="51716"/>
          <a:stretch/>
        </p:blipFill>
        <p:spPr>
          <a:xfrm>
            <a:off x="6917390" y="4108941"/>
            <a:ext cx="1087830" cy="1797139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715" b="94141" l="24512" r="40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5" t="55909" r="58424" b="4693"/>
          <a:stretch/>
        </p:blipFill>
        <p:spPr>
          <a:xfrm>
            <a:off x="6430036" y="1544516"/>
            <a:ext cx="712445" cy="1499394"/>
          </a:xfrm>
          <a:prstGeom prst="rect">
            <a:avLst/>
          </a:prstGeom>
        </p:spPr>
      </p:pic>
      <p:grpSp>
        <p:nvGrpSpPr>
          <p:cNvPr id="69" name="组合 101"/>
          <p:cNvGrpSpPr>
            <a:grpSpLocks/>
          </p:cNvGrpSpPr>
          <p:nvPr/>
        </p:nvGrpSpPr>
        <p:grpSpPr bwMode="auto">
          <a:xfrm>
            <a:off x="1724771" y="3849248"/>
            <a:ext cx="2247383" cy="444306"/>
            <a:chOff x="2123731" y="2458260"/>
            <a:chExt cx="1176175" cy="289336"/>
          </a:xfrm>
        </p:grpSpPr>
        <p:cxnSp>
          <p:nvCxnSpPr>
            <p:cNvPr id="70" name="直接连接符 48"/>
            <p:cNvCxnSpPr/>
            <p:nvPr/>
          </p:nvCxnSpPr>
          <p:spPr>
            <a:xfrm flipH="1">
              <a:off x="2987951" y="2458260"/>
              <a:ext cx="311955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50"/>
            <p:cNvCxnSpPr/>
            <p:nvPr/>
          </p:nvCxnSpPr>
          <p:spPr>
            <a:xfrm flipH="1">
              <a:off x="2123731" y="2747596"/>
              <a:ext cx="864220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81"/>
            <p:cNvCxnSpPr/>
            <p:nvPr/>
          </p:nvCxnSpPr>
          <p:spPr>
            <a:xfrm>
              <a:off x="2987951" y="2458260"/>
              <a:ext cx="0" cy="289336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文本框 60">
            <a:extLst>
              <a:ext uri="{FF2B5EF4-FFF2-40B4-BE49-F238E27FC236}">
                <a16:creationId xmlns:a16="http://schemas.microsoft.com/office/drawing/2014/main" xmlns="" id="{84A59E26-DA2B-406C-B8C9-D8633C1CF6E1}"/>
              </a:ext>
            </a:extLst>
          </p:cNvPr>
          <p:cNvSpPr txBox="1"/>
          <p:nvPr/>
        </p:nvSpPr>
        <p:spPr>
          <a:xfrm>
            <a:off x="213032" y="4108941"/>
            <a:ext cx="1662108" cy="349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ru-RU" altLang="zh-CN" sz="1600" b="1" dirty="0" smtClean="0">
                <a:solidFill>
                  <a:schemeClr val="bg1"/>
                </a:solidFill>
                <a:latin typeface="+mj-lt"/>
                <a:ea typeface="字魂35号-经典雅黑" panose="02000000000000000000" pitchFamily="2" charset="-122"/>
              </a:rPr>
              <a:t>Овощевод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字魂35号-经典雅黑" panose="02000000000000000000" pitchFamily="2" charset="-122"/>
            </a:endParaRPr>
          </a:p>
        </p:txBody>
      </p:sp>
      <p:grpSp>
        <p:nvGrpSpPr>
          <p:cNvPr id="74" name="组合 108"/>
          <p:cNvGrpSpPr>
            <a:grpSpLocks/>
          </p:cNvGrpSpPr>
          <p:nvPr/>
        </p:nvGrpSpPr>
        <p:grpSpPr bwMode="auto">
          <a:xfrm>
            <a:off x="7475163" y="3152892"/>
            <a:ext cx="2619585" cy="549972"/>
            <a:chOff x="5652665" y="2747596"/>
            <a:chExt cx="590051" cy="1095708"/>
          </a:xfrm>
        </p:grpSpPr>
        <p:cxnSp>
          <p:nvCxnSpPr>
            <p:cNvPr id="75" name="直接连接符 105"/>
            <p:cNvCxnSpPr/>
            <p:nvPr/>
          </p:nvCxnSpPr>
          <p:spPr>
            <a:xfrm>
              <a:off x="5940969" y="2747596"/>
              <a:ext cx="301747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106"/>
            <p:cNvCxnSpPr/>
            <p:nvPr/>
          </p:nvCxnSpPr>
          <p:spPr>
            <a:xfrm flipV="1">
              <a:off x="5652665" y="3843304"/>
              <a:ext cx="288304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107"/>
            <p:cNvCxnSpPr/>
            <p:nvPr/>
          </p:nvCxnSpPr>
          <p:spPr>
            <a:xfrm>
              <a:off x="5940969" y="2747596"/>
              <a:ext cx="0" cy="1095708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文本框 60">
            <a:extLst>
              <a:ext uri="{FF2B5EF4-FFF2-40B4-BE49-F238E27FC236}">
                <a16:creationId xmlns:a16="http://schemas.microsoft.com/office/drawing/2014/main" xmlns="" id="{84A59E26-DA2B-406C-B8C9-D8633C1CF6E1}"/>
              </a:ext>
            </a:extLst>
          </p:cNvPr>
          <p:cNvSpPr txBox="1"/>
          <p:nvPr/>
        </p:nvSpPr>
        <p:spPr>
          <a:xfrm>
            <a:off x="9341170" y="4039072"/>
            <a:ext cx="2257435" cy="6303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ru-RU" altLang="zh-CN" sz="1600" b="1" dirty="0" smtClean="0">
                <a:solidFill>
                  <a:schemeClr val="bg1"/>
                </a:solidFill>
                <a:latin typeface="+mj-lt"/>
                <a:ea typeface="字魂35号-经典雅黑" panose="02000000000000000000" pitchFamily="2" charset="-122"/>
              </a:rPr>
              <a:t>Санитар ветеринарный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字魂35号-经典雅黑" panose="02000000000000000000" pitchFamily="2" charset="-122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1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15" b="100000" l="0" r="982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02" y="3038170"/>
            <a:ext cx="739239" cy="77941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59" y="3177731"/>
            <a:ext cx="989799" cy="649928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66" y="3895475"/>
            <a:ext cx="1159139" cy="871238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2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58" b="99868" l="0" r="99778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3944" y="3939130"/>
            <a:ext cx="1031729" cy="871238"/>
          </a:xfrm>
          <a:prstGeom prst="rect">
            <a:avLst/>
          </a:prstGeom>
        </p:spPr>
      </p:pic>
      <p:grpSp>
        <p:nvGrpSpPr>
          <p:cNvPr id="87" name="组合 95"/>
          <p:cNvGrpSpPr>
            <a:grpSpLocks/>
          </p:cNvGrpSpPr>
          <p:nvPr/>
        </p:nvGrpSpPr>
        <p:grpSpPr bwMode="auto">
          <a:xfrm>
            <a:off x="2306839" y="2738473"/>
            <a:ext cx="2743844" cy="600946"/>
            <a:chOff x="2123729" y="1566590"/>
            <a:chExt cx="2352352" cy="210375"/>
          </a:xfrm>
        </p:grpSpPr>
        <p:cxnSp>
          <p:nvCxnSpPr>
            <p:cNvPr id="88" name="直接连接符 45"/>
            <p:cNvCxnSpPr/>
            <p:nvPr/>
          </p:nvCxnSpPr>
          <p:spPr>
            <a:xfrm flipH="1" flipV="1">
              <a:off x="2987950" y="1776965"/>
              <a:ext cx="1488131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47"/>
            <p:cNvCxnSpPr/>
            <p:nvPr/>
          </p:nvCxnSpPr>
          <p:spPr>
            <a:xfrm flipH="1">
              <a:off x="2123729" y="1566590"/>
              <a:ext cx="864221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76"/>
            <p:cNvCxnSpPr/>
            <p:nvPr/>
          </p:nvCxnSpPr>
          <p:spPr>
            <a:xfrm>
              <a:off x="2987950" y="1580054"/>
              <a:ext cx="0" cy="196911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文本框 60">
            <a:extLst>
              <a:ext uri="{FF2B5EF4-FFF2-40B4-BE49-F238E27FC236}">
                <a16:creationId xmlns:a16="http://schemas.microsoft.com/office/drawing/2014/main" xmlns="" id="{84A59E26-DA2B-406C-B8C9-D8633C1CF6E1}"/>
              </a:ext>
            </a:extLst>
          </p:cNvPr>
          <p:cNvSpPr txBox="1"/>
          <p:nvPr/>
        </p:nvSpPr>
        <p:spPr>
          <a:xfrm>
            <a:off x="751277" y="2522589"/>
            <a:ext cx="1662108" cy="349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ru-RU" altLang="zh-CN" sz="1600" b="1" dirty="0" smtClean="0">
                <a:solidFill>
                  <a:schemeClr val="bg1"/>
                </a:solidFill>
                <a:latin typeface="+mj-lt"/>
                <a:ea typeface="字魂35号-经典雅黑" panose="02000000000000000000" pitchFamily="2" charset="-122"/>
              </a:rPr>
              <a:t>Кроликовод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字魂35号-经典雅黑" panose="02000000000000000000" pitchFamily="2" charset="-122"/>
            </a:endParaRPr>
          </a:p>
        </p:txBody>
      </p:sp>
      <p:sp>
        <p:nvSpPr>
          <p:cNvPr id="94" name="文本框 60">
            <a:extLst>
              <a:ext uri="{FF2B5EF4-FFF2-40B4-BE49-F238E27FC236}">
                <a16:creationId xmlns:a16="http://schemas.microsoft.com/office/drawing/2014/main" xmlns="" id="{84A59E26-DA2B-406C-B8C9-D8633C1CF6E1}"/>
              </a:ext>
            </a:extLst>
          </p:cNvPr>
          <p:cNvSpPr txBox="1"/>
          <p:nvPr/>
        </p:nvSpPr>
        <p:spPr>
          <a:xfrm>
            <a:off x="763162" y="4838475"/>
            <a:ext cx="1662108" cy="349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ru-RU" altLang="zh-CN" sz="1600" b="1" dirty="0" smtClean="0">
                <a:solidFill>
                  <a:schemeClr val="bg1"/>
                </a:solidFill>
                <a:latin typeface="+mj-lt"/>
                <a:ea typeface="字魂35号-经典雅黑" panose="02000000000000000000" pitchFamily="2" charset="-122"/>
              </a:rPr>
              <a:t>Собаковод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字魂35号-经典雅黑" panose="02000000000000000000" pitchFamily="2" charset="-122"/>
            </a:endParaRPr>
          </a:p>
        </p:txBody>
      </p:sp>
      <p:grpSp>
        <p:nvGrpSpPr>
          <p:cNvPr id="96" name="组合 101"/>
          <p:cNvGrpSpPr>
            <a:grpSpLocks/>
          </p:cNvGrpSpPr>
          <p:nvPr/>
        </p:nvGrpSpPr>
        <p:grpSpPr bwMode="auto">
          <a:xfrm>
            <a:off x="2235996" y="4493080"/>
            <a:ext cx="2680006" cy="514430"/>
            <a:chOff x="2123731" y="2458260"/>
            <a:chExt cx="1176175" cy="289336"/>
          </a:xfrm>
        </p:grpSpPr>
        <p:cxnSp>
          <p:nvCxnSpPr>
            <p:cNvPr id="97" name="直接连接符 48"/>
            <p:cNvCxnSpPr/>
            <p:nvPr/>
          </p:nvCxnSpPr>
          <p:spPr>
            <a:xfrm flipH="1">
              <a:off x="2987951" y="2458260"/>
              <a:ext cx="311955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50"/>
            <p:cNvCxnSpPr/>
            <p:nvPr/>
          </p:nvCxnSpPr>
          <p:spPr>
            <a:xfrm flipH="1">
              <a:off x="2123731" y="2747596"/>
              <a:ext cx="864220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81"/>
            <p:cNvCxnSpPr/>
            <p:nvPr/>
          </p:nvCxnSpPr>
          <p:spPr>
            <a:xfrm>
              <a:off x="2987951" y="2458260"/>
              <a:ext cx="0" cy="289336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组合 110"/>
          <p:cNvGrpSpPr>
            <a:grpSpLocks/>
          </p:cNvGrpSpPr>
          <p:nvPr/>
        </p:nvGrpSpPr>
        <p:grpSpPr bwMode="auto">
          <a:xfrm>
            <a:off x="6636023" y="2653133"/>
            <a:ext cx="3458725" cy="810085"/>
            <a:chOff x="5652120" y="1579986"/>
            <a:chExt cx="590051" cy="878275"/>
          </a:xfrm>
        </p:grpSpPr>
        <p:cxnSp>
          <p:nvCxnSpPr>
            <p:cNvPr id="101" name="直接连接符 70"/>
            <p:cNvCxnSpPr/>
            <p:nvPr/>
          </p:nvCxnSpPr>
          <p:spPr>
            <a:xfrm>
              <a:off x="5939695" y="1579986"/>
              <a:ext cx="302476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71"/>
            <p:cNvCxnSpPr/>
            <p:nvPr/>
          </p:nvCxnSpPr>
          <p:spPr>
            <a:xfrm flipV="1">
              <a:off x="5652120" y="2458261"/>
              <a:ext cx="287575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72"/>
            <p:cNvCxnSpPr/>
            <p:nvPr/>
          </p:nvCxnSpPr>
          <p:spPr>
            <a:xfrm>
              <a:off x="5939695" y="1579986"/>
              <a:ext cx="0" cy="878275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文本框 60">
            <a:extLst>
              <a:ext uri="{FF2B5EF4-FFF2-40B4-BE49-F238E27FC236}">
                <a16:creationId xmlns:a16="http://schemas.microsoft.com/office/drawing/2014/main" xmlns="" id="{84A59E26-DA2B-406C-B8C9-D8633C1CF6E1}"/>
              </a:ext>
            </a:extLst>
          </p:cNvPr>
          <p:cNvSpPr txBox="1"/>
          <p:nvPr/>
        </p:nvSpPr>
        <p:spPr>
          <a:xfrm>
            <a:off x="9736870" y="2446821"/>
            <a:ext cx="2258806" cy="349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ru-RU" altLang="zh-CN" sz="1600" b="1" dirty="0" smtClean="0">
                <a:solidFill>
                  <a:schemeClr val="bg1"/>
                </a:solidFill>
                <a:latin typeface="+mj-lt"/>
                <a:ea typeface="字魂35号-经典雅黑" panose="02000000000000000000" pitchFamily="2" charset="-122"/>
              </a:rPr>
              <a:t>Птицевод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字魂35号-经典雅黑" panose="02000000000000000000" pitchFamily="2" charset="-122"/>
            </a:endParaRPr>
          </a:p>
        </p:txBody>
      </p:sp>
      <p:grpSp>
        <p:nvGrpSpPr>
          <p:cNvPr id="109" name="组合 103"/>
          <p:cNvGrpSpPr>
            <a:grpSpLocks/>
          </p:cNvGrpSpPr>
          <p:nvPr/>
        </p:nvGrpSpPr>
        <p:grpSpPr bwMode="auto">
          <a:xfrm flipV="1">
            <a:off x="6724245" y="4681014"/>
            <a:ext cx="3248430" cy="710135"/>
            <a:chOff x="4476081" y="3981586"/>
            <a:chExt cx="1766090" cy="539330"/>
          </a:xfrm>
        </p:grpSpPr>
        <p:cxnSp>
          <p:nvCxnSpPr>
            <p:cNvPr id="110" name="直接连接符 57"/>
            <p:cNvCxnSpPr/>
            <p:nvPr/>
          </p:nvCxnSpPr>
          <p:spPr>
            <a:xfrm flipV="1">
              <a:off x="4476081" y="4520916"/>
              <a:ext cx="1465164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59"/>
            <p:cNvCxnSpPr/>
            <p:nvPr/>
          </p:nvCxnSpPr>
          <p:spPr>
            <a:xfrm>
              <a:off x="5941245" y="3981586"/>
              <a:ext cx="300926" cy="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63"/>
            <p:cNvCxnSpPr/>
            <p:nvPr/>
          </p:nvCxnSpPr>
          <p:spPr>
            <a:xfrm>
              <a:off x="5941245" y="3981586"/>
              <a:ext cx="0" cy="539330"/>
            </a:xfrm>
            <a:prstGeom prst="line">
              <a:avLst/>
            </a:prstGeom>
            <a:ln w="6350">
              <a:solidFill>
                <a:srgbClr val="FFC845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文本框 60">
            <a:extLst>
              <a:ext uri="{FF2B5EF4-FFF2-40B4-BE49-F238E27FC236}">
                <a16:creationId xmlns:a16="http://schemas.microsoft.com/office/drawing/2014/main" xmlns="" id="{84A59E26-DA2B-406C-B8C9-D8633C1CF6E1}"/>
              </a:ext>
            </a:extLst>
          </p:cNvPr>
          <p:cNvSpPr txBox="1"/>
          <p:nvPr/>
        </p:nvSpPr>
        <p:spPr>
          <a:xfrm>
            <a:off x="9535257" y="5175870"/>
            <a:ext cx="2173050" cy="3495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ru-RU" altLang="zh-CN" sz="1600" b="1" dirty="0" smtClean="0">
                <a:solidFill>
                  <a:schemeClr val="bg1"/>
                </a:solidFill>
                <a:latin typeface="+mj-lt"/>
                <a:ea typeface="字魂35号-经典雅黑" panose="02000000000000000000" pitchFamily="2" charset="-122"/>
              </a:rPr>
              <a:t>Коневод</a:t>
            </a:r>
            <a:endParaRPr lang="zh-CN" altLang="en-US" sz="1600" b="1" dirty="0">
              <a:solidFill>
                <a:schemeClr val="bg1"/>
              </a:solidFill>
              <a:latin typeface="+mj-lt"/>
              <a:ea typeface="字魂35号-经典雅黑" panose="02000000000000000000" pitchFamily="2" charset="-122"/>
            </a:endParaRP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7" y="97972"/>
            <a:ext cx="1992086" cy="119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  <p:bldP spid="49" grpId="0"/>
      <p:bldP spid="50" grpId="0"/>
      <p:bldP spid="73" grpId="0"/>
      <p:bldP spid="82" grpId="0"/>
      <p:bldP spid="93" grpId="0"/>
      <p:bldP spid="94" grpId="0"/>
      <p:bldP spid="104" grpId="0"/>
      <p:bldP spid="1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5680" y="323579"/>
            <a:ext cx="8448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 выпускного документа по результату </a:t>
            </a:r>
            <a:r>
              <a:rPr lang="ru-RU" sz="2400" b="1" dirty="0" smtClean="0">
                <a:solidFill>
                  <a:srgbClr val="394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профессионального </a:t>
            </a:r>
            <a:r>
              <a:rPr lang="ru-RU" sz="2400" b="1" dirty="0">
                <a:solidFill>
                  <a:srgbClr val="394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160" y="143322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94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профессии происходит с выдачей выпускного документа с присвоением профессии, который регистрируется в Федеральном реестре сведений документов об образовании и (или) о квалификации, документах об обучении </a:t>
            </a:r>
            <a:r>
              <a:rPr lang="ru-RU" b="1" dirty="0" smtClean="0">
                <a:solidFill>
                  <a:srgbClr val="394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solidFill>
                  <a:srgbClr val="394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ФИС ФРДО)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0" y="3246841"/>
            <a:ext cx="5992091" cy="325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652" y="1313487"/>
            <a:ext cx="4802065" cy="508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" y="0"/>
            <a:ext cx="2125574" cy="11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圆角矩形 13"/>
          <p:cNvSpPr/>
          <p:nvPr/>
        </p:nvSpPr>
        <p:spPr>
          <a:xfrm>
            <a:off x="2063963" y="5592881"/>
            <a:ext cx="2705132" cy="785728"/>
          </a:xfrm>
          <a:prstGeom prst="roundRect">
            <a:avLst/>
          </a:prstGeom>
          <a:noFill/>
          <a:ln>
            <a:solidFill>
              <a:srgbClr val="194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Montserrat" panose="00000500000000000000" pitchFamily="2" charset="0"/>
              </a:rPr>
              <a:t> </a:t>
            </a:r>
            <a:endParaRPr lang="zh-CN" altLang="en-US" b="1" dirty="0">
              <a:latin typeface="Montserrat" panose="00000500000000000000" pitchFamily="2" charset="0"/>
            </a:endParaRPr>
          </a:p>
        </p:txBody>
      </p:sp>
      <p:sp>
        <p:nvSpPr>
          <p:cNvPr id="101" name="圆角矩形 13"/>
          <p:cNvSpPr/>
          <p:nvPr/>
        </p:nvSpPr>
        <p:spPr>
          <a:xfrm>
            <a:off x="2063963" y="3985758"/>
            <a:ext cx="2705132" cy="785728"/>
          </a:xfrm>
          <a:prstGeom prst="roundRect">
            <a:avLst/>
          </a:prstGeom>
          <a:noFill/>
          <a:ln>
            <a:solidFill>
              <a:srgbClr val="194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Montserrat" panose="00000500000000000000" pitchFamily="2" charset="0"/>
              </a:rPr>
              <a:t> </a:t>
            </a:r>
            <a:endParaRPr lang="zh-CN" altLang="en-US" b="1" dirty="0">
              <a:latin typeface="Montserrat" panose="00000500000000000000" pitchFamily="2" charset="0"/>
            </a:endParaRPr>
          </a:p>
        </p:txBody>
      </p:sp>
      <p:pic>
        <p:nvPicPr>
          <p:cNvPr id="195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E8932F71-A1A2-4D34-9EDD-ED014E9CB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50000"/>
          </a:blip>
          <a:srcRect l="29561"/>
          <a:stretch/>
        </p:blipFill>
        <p:spPr>
          <a:xfrm>
            <a:off x="6939923" y="-2070139"/>
            <a:ext cx="6032783" cy="386791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189" name="Заголовок 1"/>
          <p:cNvSpPr txBox="1">
            <a:spLocks/>
          </p:cNvSpPr>
          <p:nvPr/>
        </p:nvSpPr>
        <p:spPr>
          <a:xfrm>
            <a:off x="7286921" y="157555"/>
            <a:ext cx="4753091" cy="1079846"/>
          </a:xfrm>
          <a:prstGeom prst="frame">
            <a:avLst>
              <a:gd name="adj1" fmla="val 15081"/>
            </a:avLst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/>
            <a:r>
              <a:rPr lang="ru-RU" dirty="0" smtClean="0">
                <a:solidFill>
                  <a:srgbClr val="194A85"/>
                </a:solidFill>
                <a:latin typeface="Arial Black" pitchFamily="34" charset="0"/>
              </a:rPr>
              <a:t>СПЕЦИАЛЬНОСТИ</a:t>
            </a:r>
            <a:endParaRPr lang="ru-RU" dirty="0">
              <a:solidFill>
                <a:srgbClr val="194A85"/>
              </a:solidFill>
              <a:latin typeface="Arial Black" pitchFamily="34" charset="0"/>
            </a:endParaRPr>
          </a:p>
        </p:txBody>
      </p:sp>
      <p:grpSp>
        <p:nvGrpSpPr>
          <p:cNvPr id="6" name="组合 12"/>
          <p:cNvGrpSpPr/>
          <p:nvPr/>
        </p:nvGrpSpPr>
        <p:grpSpPr>
          <a:xfrm>
            <a:off x="383606" y="506084"/>
            <a:ext cx="4549377" cy="1358170"/>
            <a:chOff x="3542138" y="1954206"/>
            <a:chExt cx="2189338" cy="385318"/>
          </a:xfrm>
          <a:solidFill>
            <a:srgbClr val="194A85"/>
          </a:solidFill>
        </p:grpSpPr>
        <p:sp>
          <p:nvSpPr>
            <p:cNvPr id="7" name="圆角矩形 13"/>
            <p:cNvSpPr/>
            <p:nvPr/>
          </p:nvSpPr>
          <p:spPr>
            <a:xfrm>
              <a:off x="4386495" y="2036193"/>
              <a:ext cx="1266113" cy="222914"/>
            </a:xfrm>
            <a:prstGeom prst="roundRect">
              <a:avLst/>
            </a:prstGeom>
            <a:noFill/>
            <a:ln>
              <a:solidFill>
                <a:srgbClr val="194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Montserrat" panose="00000500000000000000" pitchFamily="2" charset="0"/>
                </a:rPr>
                <a:t> </a:t>
              </a:r>
              <a:endParaRPr lang="zh-CN" altLang="en-US" b="1" dirty="0">
                <a:latin typeface="Montserrat" panose="00000500000000000000" pitchFamily="2" charset="0"/>
              </a:endParaRPr>
            </a:p>
          </p:txBody>
        </p:sp>
        <p:sp>
          <p:nvSpPr>
            <p:cNvPr id="8" name="矩形 17"/>
            <p:cNvSpPr/>
            <p:nvPr/>
          </p:nvSpPr>
          <p:spPr>
            <a:xfrm>
              <a:off x="4578806" y="2084427"/>
              <a:ext cx="1152670" cy="113524"/>
            </a:xfrm>
            <a:prstGeom prst="rect">
              <a:avLst/>
            </a:prstGeom>
            <a:noFill/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ru-RU" sz="1800" dirty="0">
                  <a:solidFill>
                    <a:srgbClr val="194A85"/>
                  </a:solidFill>
                  <a:latin typeface="Arial Black" panose="020B0A04020102020204" pitchFamily="34" charset="0"/>
                </a:rPr>
                <a:t>Ветеринария</a:t>
              </a:r>
              <a:endParaRPr lang="zh-CN" altLang="zh-CN" sz="1600" b="1" kern="100" dirty="0">
                <a:solidFill>
                  <a:srgbClr val="194A85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" name="圆角矩形 22"/>
            <p:cNvSpPr/>
            <p:nvPr/>
          </p:nvSpPr>
          <p:spPr>
            <a:xfrm>
              <a:off x="3542138" y="1954206"/>
              <a:ext cx="1067461" cy="385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Montserrat" panose="00000500000000000000" pitchFamily="2" charset="0"/>
                </a:rPr>
                <a:t> </a:t>
              </a:r>
              <a:endParaRPr lang="zh-CN" altLang="en-US" b="1" dirty="0">
                <a:latin typeface="Montserrat" panose="00000500000000000000" pitchFamily="2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1" y="572571"/>
            <a:ext cx="1983675" cy="1225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2" name="组合 12"/>
          <p:cNvGrpSpPr/>
          <p:nvPr/>
        </p:nvGrpSpPr>
        <p:grpSpPr>
          <a:xfrm>
            <a:off x="383607" y="2030115"/>
            <a:ext cx="4464460" cy="1422243"/>
            <a:chOff x="3550273" y="1951918"/>
            <a:chExt cx="2339522" cy="385318"/>
          </a:xfrm>
          <a:solidFill>
            <a:srgbClr val="194A85"/>
          </a:solidFill>
        </p:grpSpPr>
        <p:sp>
          <p:nvSpPr>
            <p:cNvPr id="84" name="矩形 17"/>
            <p:cNvSpPr/>
            <p:nvPr/>
          </p:nvSpPr>
          <p:spPr>
            <a:xfrm>
              <a:off x="4800114" y="2058284"/>
              <a:ext cx="1089681" cy="100071"/>
            </a:xfrm>
            <a:prstGeom prst="rect">
              <a:avLst/>
            </a:prstGeom>
            <a:no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endParaRPr lang="zh-CN" altLang="zh-CN" sz="1600" b="1" kern="100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5" name="圆角矩形 22"/>
            <p:cNvSpPr/>
            <p:nvPr/>
          </p:nvSpPr>
          <p:spPr>
            <a:xfrm>
              <a:off x="3550273" y="1951918"/>
              <a:ext cx="1067461" cy="385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Montserrat" panose="00000500000000000000" pitchFamily="2" charset="0"/>
                </a:rPr>
                <a:t> </a:t>
              </a:r>
              <a:endParaRPr lang="zh-CN" altLang="en-US" b="1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87" name="组合 12"/>
          <p:cNvGrpSpPr/>
          <p:nvPr/>
        </p:nvGrpSpPr>
        <p:grpSpPr>
          <a:xfrm>
            <a:off x="365285" y="3672064"/>
            <a:ext cx="4411107" cy="1373072"/>
            <a:chOff x="3542138" y="1954206"/>
            <a:chExt cx="2115004" cy="385318"/>
          </a:xfrm>
          <a:solidFill>
            <a:srgbClr val="194A85"/>
          </a:solidFill>
        </p:grpSpPr>
        <p:sp>
          <p:nvSpPr>
            <p:cNvPr id="89" name="矩形 17"/>
            <p:cNvSpPr/>
            <p:nvPr/>
          </p:nvSpPr>
          <p:spPr>
            <a:xfrm>
              <a:off x="4567461" y="2093978"/>
              <a:ext cx="1089681" cy="112292"/>
            </a:xfrm>
            <a:prstGeom prst="rect">
              <a:avLst/>
            </a:prstGeom>
            <a:noFill/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ru-RU" sz="1800" dirty="0" smtClean="0">
                  <a:solidFill>
                    <a:srgbClr val="194A85"/>
                  </a:solidFill>
                  <a:latin typeface="Arial Black" panose="020B0A04020102020204" pitchFamily="34" charset="0"/>
                </a:rPr>
                <a:t>Зоотехния</a:t>
              </a:r>
              <a:endParaRPr lang="zh-CN" altLang="zh-CN" sz="1800" dirty="0">
                <a:solidFill>
                  <a:srgbClr val="194A85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0" name="圆角矩形 22"/>
            <p:cNvSpPr/>
            <p:nvPr/>
          </p:nvSpPr>
          <p:spPr>
            <a:xfrm>
              <a:off x="3542138" y="1954206"/>
              <a:ext cx="1067461" cy="385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Montserrat" panose="00000500000000000000" pitchFamily="2" charset="0"/>
                </a:rPr>
                <a:t> </a:t>
              </a:r>
              <a:endParaRPr lang="zh-CN" altLang="en-US" b="1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92" name="组合 12"/>
          <p:cNvGrpSpPr/>
          <p:nvPr/>
        </p:nvGrpSpPr>
        <p:grpSpPr>
          <a:xfrm>
            <a:off x="365289" y="5262346"/>
            <a:ext cx="4567695" cy="1373072"/>
            <a:chOff x="3542137" y="1954206"/>
            <a:chExt cx="2299712" cy="385318"/>
          </a:xfrm>
          <a:solidFill>
            <a:srgbClr val="194A85"/>
          </a:solidFill>
        </p:grpSpPr>
        <p:sp>
          <p:nvSpPr>
            <p:cNvPr id="94" name="矩形 17"/>
            <p:cNvSpPr/>
            <p:nvPr/>
          </p:nvSpPr>
          <p:spPr>
            <a:xfrm>
              <a:off x="4752168" y="2095225"/>
              <a:ext cx="1089681" cy="112292"/>
            </a:xfrm>
            <a:prstGeom prst="rect">
              <a:avLst/>
            </a:prstGeom>
            <a:no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ru-RU" sz="1800" dirty="0">
                  <a:solidFill>
                    <a:srgbClr val="194A85"/>
                  </a:solidFill>
                  <a:latin typeface="Arial Black" panose="020B0A04020102020204" pitchFamily="34" charset="0"/>
                </a:rPr>
                <a:t>Агрономия</a:t>
              </a:r>
              <a:endParaRPr lang="zh-CN" altLang="zh-CN" sz="1800" dirty="0">
                <a:solidFill>
                  <a:srgbClr val="194A85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5" name="圆角矩形 22"/>
            <p:cNvSpPr/>
            <p:nvPr/>
          </p:nvSpPr>
          <p:spPr>
            <a:xfrm>
              <a:off x="3542137" y="1954206"/>
              <a:ext cx="1093785" cy="385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Montserrat" panose="00000500000000000000" pitchFamily="2" charset="0"/>
                </a:rPr>
                <a:t> </a:t>
              </a:r>
              <a:endParaRPr lang="zh-CN" altLang="en-US" b="1" dirty="0">
                <a:latin typeface="Montserrat" panose="00000500000000000000" pitchFamily="2" charset="0"/>
              </a:endParaRPr>
            </a:p>
          </p:txBody>
        </p:sp>
      </p:grpSp>
      <p:sp>
        <p:nvSpPr>
          <p:cNvPr id="98" name="圆角矩形 13"/>
          <p:cNvSpPr/>
          <p:nvPr/>
        </p:nvSpPr>
        <p:spPr>
          <a:xfrm>
            <a:off x="2152751" y="2335256"/>
            <a:ext cx="2616344" cy="785728"/>
          </a:xfrm>
          <a:prstGeom prst="roundRect">
            <a:avLst/>
          </a:prstGeom>
          <a:noFill/>
          <a:ln>
            <a:solidFill>
              <a:srgbClr val="194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Montserrat" panose="00000500000000000000" pitchFamily="2" charset="0"/>
              </a:rPr>
              <a:t> </a:t>
            </a:r>
            <a:endParaRPr lang="zh-CN" altLang="en-US" b="1" dirty="0">
              <a:latin typeface="Montserrat" panose="000005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0" y="2150294"/>
            <a:ext cx="1916368" cy="117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7" y="3762676"/>
            <a:ext cx="1989980" cy="1262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1" y="5362153"/>
            <a:ext cx="2021443" cy="1205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矩形 17"/>
          <p:cNvSpPr/>
          <p:nvPr/>
        </p:nvSpPr>
        <p:spPr>
          <a:xfrm>
            <a:off x="2617258" y="2527116"/>
            <a:ext cx="2045617" cy="400150"/>
          </a:xfrm>
          <a:prstGeom prst="rect">
            <a:avLst/>
          </a:prstGeom>
          <a:noFill/>
        </p:spPr>
        <p:txBody>
          <a:bodyPr wrap="square" lIns="121960" tIns="60980" rIns="121960" bIns="60980"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rgbClr val="194A85"/>
                </a:solidFill>
                <a:latin typeface="Arial Black" panose="020B0A04020102020204" pitchFamily="34" charset="0"/>
              </a:rPr>
              <a:t>Кинология</a:t>
            </a:r>
            <a:endParaRPr lang="zh-CN" altLang="zh-CN" sz="1800" dirty="0">
              <a:solidFill>
                <a:srgbClr val="194A85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Блок-схема: объединение 1"/>
          <p:cNvSpPr/>
          <p:nvPr/>
        </p:nvSpPr>
        <p:spPr>
          <a:xfrm>
            <a:off x="2341788" y="506088"/>
            <a:ext cx="391952" cy="618306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圆角矩形 13"/>
          <p:cNvSpPr/>
          <p:nvPr/>
        </p:nvSpPr>
        <p:spPr>
          <a:xfrm>
            <a:off x="6953239" y="5342488"/>
            <a:ext cx="4952252" cy="785728"/>
          </a:xfrm>
          <a:prstGeom prst="roundRect">
            <a:avLst/>
          </a:prstGeom>
          <a:noFill/>
          <a:ln>
            <a:solidFill>
              <a:srgbClr val="194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Montserrat" panose="00000500000000000000" pitchFamily="2" charset="0"/>
              </a:rPr>
              <a:t> </a:t>
            </a:r>
            <a:endParaRPr lang="zh-CN" altLang="en-US" b="1" dirty="0">
              <a:latin typeface="Montserrat" panose="00000500000000000000" pitchFamily="2" charset="0"/>
            </a:endParaRPr>
          </a:p>
        </p:txBody>
      </p:sp>
      <p:sp>
        <p:nvSpPr>
          <p:cNvPr id="53" name="圆角矩形 13"/>
          <p:cNvSpPr/>
          <p:nvPr/>
        </p:nvSpPr>
        <p:spPr>
          <a:xfrm>
            <a:off x="6953239" y="3735365"/>
            <a:ext cx="4888244" cy="785728"/>
          </a:xfrm>
          <a:prstGeom prst="roundRect">
            <a:avLst/>
          </a:prstGeom>
          <a:noFill/>
          <a:ln>
            <a:solidFill>
              <a:srgbClr val="194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Montserrat" panose="00000500000000000000" pitchFamily="2" charset="0"/>
              </a:rPr>
              <a:t> </a:t>
            </a:r>
            <a:endParaRPr lang="zh-CN" altLang="en-US" b="1" dirty="0">
              <a:latin typeface="Montserrat" panose="00000500000000000000" pitchFamily="2" charset="0"/>
            </a:endParaRPr>
          </a:p>
        </p:txBody>
      </p:sp>
      <p:grpSp>
        <p:nvGrpSpPr>
          <p:cNvPr id="88" name="组合 12"/>
          <p:cNvGrpSpPr/>
          <p:nvPr/>
        </p:nvGrpSpPr>
        <p:grpSpPr>
          <a:xfrm>
            <a:off x="5272880" y="1779722"/>
            <a:ext cx="4970821" cy="1422243"/>
            <a:chOff x="3550273" y="1951918"/>
            <a:chExt cx="2384019" cy="385318"/>
          </a:xfrm>
          <a:solidFill>
            <a:srgbClr val="194A85"/>
          </a:solidFill>
        </p:grpSpPr>
        <p:sp>
          <p:nvSpPr>
            <p:cNvPr id="91" name="矩形 17"/>
            <p:cNvSpPr/>
            <p:nvPr/>
          </p:nvSpPr>
          <p:spPr>
            <a:xfrm>
              <a:off x="4844611" y="2062285"/>
              <a:ext cx="1089681" cy="100071"/>
            </a:xfrm>
            <a:prstGeom prst="rect">
              <a:avLst/>
            </a:prstGeom>
            <a:no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endParaRPr lang="zh-CN" altLang="zh-CN" sz="1600" b="1" kern="100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3" name="圆角矩形 22"/>
            <p:cNvSpPr/>
            <p:nvPr/>
          </p:nvSpPr>
          <p:spPr>
            <a:xfrm>
              <a:off x="3550273" y="1951918"/>
              <a:ext cx="1067461" cy="385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Montserrat" panose="00000500000000000000" pitchFamily="2" charset="0"/>
                </a:rPr>
                <a:t> </a:t>
              </a:r>
              <a:endParaRPr lang="zh-CN" altLang="en-US" b="1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96" name="组合 12"/>
          <p:cNvGrpSpPr/>
          <p:nvPr/>
        </p:nvGrpSpPr>
        <p:grpSpPr>
          <a:xfrm>
            <a:off x="5254566" y="3421671"/>
            <a:ext cx="6250209" cy="1373072"/>
            <a:chOff x="3542138" y="1954206"/>
            <a:chExt cx="2996802" cy="385318"/>
          </a:xfrm>
          <a:solidFill>
            <a:srgbClr val="194A85"/>
          </a:solidFill>
        </p:grpSpPr>
        <p:sp>
          <p:nvSpPr>
            <p:cNvPr id="99" name="圆角矩形 22"/>
            <p:cNvSpPr/>
            <p:nvPr/>
          </p:nvSpPr>
          <p:spPr>
            <a:xfrm>
              <a:off x="3542138" y="1954206"/>
              <a:ext cx="1067461" cy="38531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Montserrat" panose="00000500000000000000" pitchFamily="2" charset="0"/>
                </a:rPr>
                <a:t> </a:t>
              </a:r>
              <a:endParaRPr lang="zh-CN" altLang="en-US" b="1" dirty="0">
                <a:latin typeface="Montserrat" panose="00000500000000000000" pitchFamily="2" charset="0"/>
              </a:endParaRPr>
            </a:p>
          </p:txBody>
        </p:sp>
        <p:sp>
          <p:nvSpPr>
            <p:cNvPr id="97" name="矩形 17"/>
            <p:cNvSpPr/>
            <p:nvPr/>
          </p:nvSpPr>
          <p:spPr>
            <a:xfrm>
              <a:off x="4773231" y="2035863"/>
              <a:ext cx="1765709" cy="241847"/>
            </a:xfrm>
            <a:prstGeom prst="rect">
              <a:avLst/>
            </a:prstGeom>
            <a:noFill/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ru-RU" sz="1600" dirty="0">
                  <a:solidFill>
                    <a:srgbClr val="194A85"/>
                  </a:solidFill>
                  <a:latin typeface="Arial Black" panose="020B0A04020102020204" pitchFamily="34" charset="0"/>
                </a:rPr>
                <a:t>Строительство и эксплуатация зданий и </a:t>
              </a:r>
              <a:r>
                <a:rPr lang="ru-RU" sz="1600" dirty="0" smtClean="0">
                  <a:solidFill>
                    <a:srgbClr val="194A85"/>
                  </a:solidFill>
                  <a:latin typeface="Arial Black" panose="020B0A04020102020204" pitchFamily="34" charset="0"/>
                </a:rPr>
                <a:t>сооружений</a:t>
              </a:r>
              <a:endParaRPr lang="zh-CN" altLang="zh-CN" sz="1600" b="1" kern="100" dirty="0">
                <a:solidFill>
                  <a:srgbClr val="194A85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组合 12"/>
          <p:cNvGrpSpPr/>
          <p:nvPr/>
        </p:nvGrpSpPr>
        <p:grpSpPr>
          <a:xfrm>
            <a:off x="5254566" y="5011961"/>
            <a:ext cx="6513927" cy="1438570"/>
            <a:chOff x="3542138" y="1954206"/>
            <a:chExt cx="3161459" cy="455069"/>
          </a:xfrm>
          <a:solidFill>
            <a:srgbClr val="194A85"/>
          </a:solidFill>
        </p:grpSpPr>
        <p:sp>
          <p:nvSpPr>
            <p:cNvPr id="104" name="矩形 17"/>
            <p:cNvSpPr/>
            <p:nvPr/>
          </p:nvSpPr>
          <p:spPr>
            <a:xfrm>
              <a:off x="4809185" y="2058765"/>
              <a:ext cx="1894412" cy="350510"/>
            </a:xfrm>
            <a:prstGeom prst="rect">
              <a:avLst/>
            </a:prstGeom>
            <a:noFill/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ru-RU" sz="1600" dirty="0">
                  <a:solidFill>
                    <a:srgbClr val="194A85"/>
                  </a:solidFill>
                  <a:latin typeface="Arial Black" panose="020B0A04020102020204" pitchFamily="34" charset="0"/>
                </a:rPr>
                <a:t>Строительство и эксплуатация автомобильных дорог и аэродромов</a:t>
              </a:r>
            </a:p>
            <a:p>
              <a:pPr>
                <a:defRPr/>
              </a:pPr>
              <a:endParaRPr lang="zh-CN" altLang="zh-CN" sz="1600" b="1" kern="100" dirty="0">
                <a:solidFill>
                  <a:srgbClr val="194A85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5" name="圆角矩形 22"/>
            <p:cNvSpPr/>
            <p:nvPr/>
          </p:nvSpPr>
          <p:spPr>
            <a:xfrm>
              <a:off x="3542138" y="1954206"/>
              <a:ext cx="1067461" cy="43232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Montserrat" panose="00000500000000000000" pitchFamily="2" charset="0"/>
                </a:rPr>
                <a:t> </a:t>
              </a:r>
              <a:endParaRPr lang="zh-CN" altLang="en-US" b="1" dirty="0">
                <a:latin typeface="Montserrat" panose="00000500000000000000" pitchFamily="2" charset="0"/>
              </a:endParaRPr>
            </a:p>
          </p:txBody>
        </p:sp>
      </p:grpSp>
      <p:sp>
        <p:nvSpPr>
          <p:cNvPr id="106" name="圆角矩形 13"/>
          <p:cNvSpPr/>
          <p:nvPr/>
        </p:nvSpPr>
        <p:spPr>
          <a:xfrm>
            <a:off x="7042024" y="2084863"/>
            <a:ext cx="4799456" cy="785728"/>
          </a:xfrm>
          <a:prstGeom prst="roundRect">
            <a:avLst/>
          </a:prstGeom>
          <a:noFill/>
          <a:ln>
            <a:solidFill>
              <a:srgbClr val="194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Montserrat" panose="00000500000000000000" pitchFamily="2" charset="0"/>
              </a:rPr>
              <a:t> </a:t>
            </a:r>
            <a:endParaRPr lang="zh-CN" altLang="en-US" b="1" dirty="0">
              <a:latin typeface="Montserrat" panose="00000500000000000000" pitchFamily="2" charset="0"/>
            </a:endParaRPr>
          </a:p>
        </p:txBody>
      </p:sp>
      <p:sp>
        <p:nvSpPr>
          <p:cNvPr id="111" name="Блок-схема: объединение 110"/>
          <p:cNvSpPr/>
          <p:nvPr/>
        </p:nvSpPr>
        <p:spPr>
          <a:xfrm flipV="1">
            <a:off x="7244540" y="1545963"/>
            <a:ext cx="463853" cy="483265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矩形 17"/>
          <p:cNvSpPr/>
          <p:nvPr/>
        </p:nvSpPr>
        <p:spPr>
          <a:xfrm>
            <a:off x="7440516" y="2068947"/>
            <a:ext cx="4400965" cy="861815"/>
          </a:xfrm>
          <a:prstGeom prst="rect">
            <a:avLst/>
          </a:prstGeom>
          <a:noFill/>
        </p:spPr>
        <p:txBody>
          <a:bodyPr wrap="square" lIns="121960" tIns="60980" rIns="121960" bIns="60980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194A85"/>
                </a:solidFill>
                <a:latin typeface="Arial Black" panose="020B0A04020102020204" pitchFamily="34" charset="0"/>
              </a:rPr>
              <a:t>Монтаж и эксплуатация оборудования и систем </a:t>
            </a:r>
            <a:r>
              <a:rPr lang="ru-RU" sz="1600" dirty="0" smtClean="0">
                <a:solidFill>
                  <a:srgbClr val="194A85"/>
                </a:solidFill>
                <a:latin typeface="Arial Black" panose="020B0A04020102020204" pitchFamily="34" charset="0"/>
              </a:rPr>
              <a:t>газоснабжения</a:t>
            </a:r>
            <a:endParaRPr lang="zh-CN" altLang="zh-CN" sz="1600" b="1" kern="100" dirty="0">
              <a:solidFill>
                <a:srgbClr val="194A85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74" y="3473874"/>
            <a:ext cx="1871153" cy="1274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33" y="1797782"/>
            <a:ext cx="1929419" cy="1373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46" y="5011956"/>
            <a:ext cx="2005607" cy="1391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288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1" grpId="0" animBg="1"/>
      <p:bldP spid="189" grpId="0" animBg="1"/>
      <p:bldP spid="98" grpId="0" animBg="1"/>
      <p:bldP spid="103" grpId="0"/>
      <p:bldP spid="2" grpId="0" animBg="1"/>
      <p:bldP spid="52" grpId="0" animBg="1"/>
      <p:bldP spid="53" grpId="0" animBg="1"/>
      <p:bldP spid="106" grpId="0" animBg="1"/>
      <p:bldP spid="111" grpId="0" animBg="1"/>
      <p:bldP spid="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 flipH="1">
            <a:off x="182880" y="2150936"/>
            <a:ext cx="5550408" cy="2107825"/>
          </a:xfrm>
          <a:prstGeom prst="round2DiagRect">
            <a:avLst>
              <a:gd name="adj1" fmla="val 42262"/>
              <a:gd name="adj2" fmla="val 0"/>
            </a:avLst>
          </a:prstGeom>
          <a:solidFill>
            <a:srgbClr val="394959"/>
          </a:solidFill>
          <a:ln>
            <a:solidFill>
              <a:srgbClr val="FFC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94959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 flipH="1" flipV="1">
            <a:off x="182880" y="4411161"/>
            <a:ext cx="5550408" cy="2107825"/>
          </a:xfrm>
          <a:prstGeom prst="round2DiagRect">
            <a:avLst>
              <a:gd name="adj1" fmla="val 42262"/>
              <a:gd name="adj2" fmla="val 0"/>
            </a:avLst>
          </a:prstGeom>
          <a:solidFill>
            <a:srgbClr val="394959"/>
          </a:solidFill>
          <a:ln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010" y="666433"/>
            <a:ext cx="7664215" cy="1084000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ru-RU" sz="3600" b="0" kern="1200" dirty="0">
                <a:solidFill>
                  <a:srgbClr val="FFC845"/>
                </a:solidFill>
                <a:latin typeface="Arial Black" panose="020B0A04020102020204" pitchFamily="34" charset="0"/>
                <a:ea typeface="+mn-ea"/>
                <a:cs typeface="+mn-cs"/>
              </a:rPr>
              <a:t>Контакты</a:t>
            </a:r>
            <a:r>
              <a:rPr lang="ru-RU" sz="3600" b="0" kern="1200" dirty="0">
                <a:solidFill>
                  <a:srgbClr val="FFC845"/>
                </a:solidFill>
                <a:latin typeface="Panton Bold" charset="-52"/>
                <a:ea typeface="+mn-ea"/>
                <a:cs typeface="+mn-cs"/>
              </a:rPr>
              <a:t/>
            </a:r>
            <a:br>
              <a:rPr lang="ru-RU" sz="3600" b="0" kern="1200" dirty="0">
                <a:solidFill>
                  <a:srgbClr val="FFC845"/>
                </a:solidFill>
                <a:latin typeface="Panton Bold" charset="-52"/>
                <a:ea typeface="+mn-ea"/>
                <a:cs typeface="+mn-cs"/>
              </a:rPr>
            </a:br>
            <a:endParaRPr lang="ru-RU" dirty="0">
              <a:solidFill>
                <a:srgbClr val="FFC845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en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5946" t="18087" r="13051" b="42673"/>
          <a:stretch/>
        </p:blipFill>
        <p:spPr>
          <a:xfrm>
            <a:off x="5943600" y="2335348"/>
            <a:ext cx="6062472" cy="3846825"/>
          </a:xfrm>
          <a:prstGeom prst="round2DiagRect">
            <a:avLst>
              <a:gd name="adj1" fmla="val 17073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9769" y="2806744"/>
            <a:ext cx="5138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DAE0E6"/>
                </a:solidFill>
                <a:latin typeface="Arial Black" panose="020B0A04020102020204" pitchFamily="34" charset="0"/>
              </a:rPr>
              <a:t>Ленинградская </a:t>
            </a:r>
            <a:r>
              <a:rPr lang="ru-RU" sz="2000" dirty="0">
                <a:solidFill>
                  <a:srgbClr val="DAE0E6"/>
                </a:solidFill>
                <a:latin typeface="Arial Black" panose="020B0A04020102020204" pitchFamily="34" charset="0"/>
              </a:rPr>
              <a:t>область, </a:t>
            </a:r>
          </a:p>
          <a:p>
            <a:pPr algn="r"/>
            <a:r>
              <a:rPr lang="ru-RU" sz="2000" dirty="0" err="1">
                <a:solidFill>
                  <a:srgbClr val="DAE0E6"/>
                </a:solidFill>
                <a:latin typeface="Arial Black" panose="020B0A04020102020204" pitchFamily="34" charset="0"/>
              </a:rPr>
              <a:t>Волосовский</a:t>
            </a:r>
            <a:r>
              <a:rPr lang="ru-RU" sz="2000" dirty="0">
                <a:solidFill>
                  <a:srgbClr val="DAE0E6"/>
                </a:solidFill>
                <a:latin typeface="Arial Black" panose="020B0A04020102020204" pitchFamily="34" charset="0"/>
              </a:rPr>
              <a:t> р-он, </a:t>
            </a:r>
          </a:p>
          <a:p>
            <a:pPr algn="r"/>
            <a:r>
              <a:rPr lang="ru-RU" sz="2000" dirty="0">
                <a:solidFill>
                  <a:srgbClr val="DAE0E6"/>
                </a:solidFill>
                <a:latin typeface="Arial Black" panose="020B0A04020102020204" pitchFamily="34" charset="0"/>
              </a:rPr>
              <a:t>пос. Беседа, дом 6.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9091" y="4602014"/>
            <a:ext cx="48780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C845"/>
                </a:solidFill>
                <a:latin typeface="Arial Black" panose="020B0A04020102020204" pitchFamily="34" charset="0"/>
              </a:rPr>
              <a:t>тел./</a:t>
            </a:r>
            <a:r>
              <a:rPr lang="ru-RU" sz="2000" dirty="0" smtClean="0">
                <a:solidFill>
                  <a:srgbClr val="FFC845"/>
                </a:solidFill>
                <a:latin typeface="Arial Black" panose="020B0A04020102020204" pitchFamily="34" charset="0"/>
              </a:rPr>
              <a:t>факс</a:t>
            </a:r>
          </a:p>
          <a:p>
            <a:pPr algn="r"/>
            <a:r>
              <a:rPr lang="ru-RU" sz="2000" dirty="0" smtClean="0">
                <a:solidFill>
                  <a:srgbClr val="DAE0E6"/>
                </a:solidFill>
                <a:latin typeface="Arial Black" panose="020B0A04020102020204" pitchFamily="34" charset="0"/>
              </a:rPr>
              <a:t>8(81373)63275</a:t>
            </a:r>
            <a:endParaRPr lang="ru-RU" sz="2000" dirty="0">
              <a:solidFill>
                <a:srgbClr val="DAE0E6"/>
              </a:solidFill>
              <a:latin typeface="Arial Black" panose="020B0A04020102020204" pitchFamily="34" charset="0"/>
            </a:endParaRPr>
          </a:p>
          <a:p>
            <a:pPr algn="r"/>
            <a:endParaRPr lang="ru-RU" sz="2000" dirty="0" smtClean="0">
              <a:solidFill>
                <a:srgbClr val="194A85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FFC845"/>
                </a:solidFill>
                <a:latin typeface="Arial Black" panose="020B0A04020102020204" pitchFamily="34" charset="0"/>
              </a:rPr>
              <a:t>E-</a:t>
            </a:r>
            <a:r>
              <a:rPr lang="ru-RU" sz="2000" dirty="0" err="1" smtClean="0">
                <a:solidFill>
                  <a:srgbClr val="FFC845"/>
                </a:solidFill>
                <a:latin typeface="Arial Black" panose="020B0A04020102020204" pitchFamily="34" charset="0"/>
              </a:rPr>
              <a:t>mail</a:t>
            </a:r>
            <a:endParaRPr lang="ru-RU" sz="2000" dirty="0">
              <a:solidFill>
                <a:srgbClr val="FFC845"/>
              </a:solidFill>
              <a:latin typeface="Arial Black" panose="020B0A04020102020204" pitchFamily="34" charset="0"/>
            </a:endParaRPr>
          </a:p>
          <a:p>
            <a:pPr algn="r"/>
            <a:r>
              <a:rPr lang="en-GB" sz="2000" dirty="0">
                <a:solidFill>
                  <a:srgbClr val="DAE0E6"/>
                </a:solidFill>
                <a:latin typeface="Arial Black" panose="020B0A04020102020204" pitchFamily="34" charset="0"/>
              </a:rPr>
              <a:t>bsht_beseda@inbox.ru</a:t>
            </a:r>
            <a:endParaRPr lang="ru-RU" sz="2000" dirty="0">
              <a:solidFill>
                <a:srgbClr val="DAE0E6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76812" y="2351666"/>
            <a:ext cx="418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FFC845"/>
                </a:solidFill>
                <a:latin typeface="Arial Black" panose="020B0A04020102020204" pitchFamily="34" charset="0"/>
              </a:rPr>
              <a:t>Адрес</a:t>
            </a:r>
            <a:endParaRPr lang="ru-RU" sz="2000" dirty="0">
              <a:solidFill>
                <a:srgbClr val="FFC845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21223" y="3779269"/>
            <a:ext cx="1024128" cy="1042211"/>
          </a:xfrm>
          <a:prstGeom prst="ellipse">
            <a:avLst/>
          </a:prstGeom>
          <a:solidFill>
            <a:srgbClr val="194A8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32" y="3923454"/>
            <a:ext cx="711581" cy="75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3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  <p:bldP spid="4" grpId="0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5840" y="147990"/>
            <a:ext cx="4292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C8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6823" y="671210"/>
            <a:ext cx="8928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опережающей профессиональной подготовки Ленинградской области (ЦОПП ЛО)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ЛО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Беседский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сельскохозяйственный техникум»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Москвина Ирина Александровна - руководитель  ЦОПП 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1424" y="2348880"/>
            <a:ext cx="10753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188447, Ленинградская область,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пос. Беседа, д. 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3390" y="2413339"/>
            <a:ext cx="11397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связи: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7-950-010-43-72 – заместитель руководителя ЦОПП ЛО Харламова Анастасия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copp47@mail.ru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7575" y="4664061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тг</a:t>
            </a:r>
            <a:r>
              <a:rPr lang="en-US" dirty="0"/>
              <a:t>:  </a:t>
            </a:r>
            <a:r>
              <a:rPr lang="en-US" dirty="0">
                <a:solidFill>
                  <a:srgbClr val="FFC845"/>
                </a:solidFill>
                <a:hlinkClick r:id="rId2"/>
              </a:rPr>
              <a:t>https://t.me/copp47</a:t>
            </a:r>
            <a:r>
              <a:rPr lang="ru-RU" dirty="0">
                <a:solidFill>
                  <a:srgbClr val="FFC845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3339" y="4664061"/>
            <a:ext cx="263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сайт</a:t>
            </a:r>
            <a:r>
              <a:rPr lang="en-US" dirty="0"/>
              <a:t>:  </a:t>
            </a:r>
            <a:r>
              <a:rPr lang="en-US" u="sng" dirty="0">
                <a:solidFill>
                  <a:srgbClr val="FFC845"/>
                </a:solidFill>
                <a:hlinkClick r:id="rId3"/>
              </a:rPr>
              <a:t>https://copp47.ru/</a:t>
            </a:r>
            <a:endParaRPr lang="ru-RU" dirty="0">
              <a:solidFill>
                <a:srgbClr val="FFC84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2714" y="4664061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vk</a:t>
            </a:r>
            <a:r>
              <a:rPr lang="en-US" dirty="0"/>
              <a:t>: </a:t>
            </a:r>
            <a:r>
              <a:rPr lang="en-US" u="sng" dirty="0">
                <a:solidFill>
                  <a:srgbClr val="FFC845"/>
                </a:solidFill>
                <a:hlinkClick r:id="rId4"/>
              </a:rPr>
              <a:t>https://vk.com/copp47</a:t>
            </a:r>
            <a:endParaRPr lang="ru-RU" dirty="0">
              <a:solidFill>
                <a:srgbClr val="FFC845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96" y="5064634"/>
            <a:ext cx="1616138" cy="16161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" y="0"/>
            <a:ext cx="2125574" cy="11956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26" y="5064634"/>
            <a:ext cx="1670685" cy="16706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422" y="5045969"/>
            <a:ext cx="1634803" cy="163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жрегиональная конференция">
      <a:dk1>
        <a:srgbClr val="051E3C"/>
      </a:dk1>
      <a:lt1>
        <a:srgbClr val="F8F8F8"/>
      </a:lt1>
      <a:dk2>
        <a:srgbClr val="F8F8F8"/>
      </a:dk2>
      <a:lt2>
        <a:srgbClr val="051E3C"/>
      </a:lt2>
      <a:accent1>
        <a:srgbClr val="236EC1"/>
      </a:accent1>
      <a:accent2>
        <a:srgbClr val="CADFF2"/>
      </a:accent2>
      <a:accent3>
        <a:srgbClr val="F8F8F8"/>
      </a:accent3>
      <a:accent4>
        <a:srgbClr val="F8F8F8"/>
      </a:accent4>
      <a:accent5>
        <a:srgbClr val="F8F8F8"/>
      </a:accent5>
      <a:accent6>
        <a:srgbClr val="F8F8F8"/>
      </a:accent6>
      <a:hlink>
        <a:srgbClr val="ED7D31"/>
      </a:hlink>
      <a:folHlink>
        <a:srgbClr val="ED7D31"/>
      </a:folHlink>
    </a:clrScheme>
    <a:fontScheme name="Официальная тема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Межрегиональная конференция">
      <a:dk1>
        <a:srgbClr val="051E3C"/>
      </a:dk1>
      <a:lt1>
        <a:srgbClr val="F8F8F8"/>
      </a:lt1>
      <a:dk2>
        <a:srgbClr val="F8F8F8"/>
      </a:dk2>
      <a:lt2>
        <a:srgbClr val="051E3C"/>
      </a:lt2>
      <a:accent1>
        <a:srgbClr val="236EC1"/>
      </a:accent1>
      <a:accent2>
        <a:srgbClr val="CADFF2"/>
      </a:accent2>
      <a:accent3>
        <a:srgbClr val="F8F8F8"/>
      </a:accent3>
      <a:accent4>
        <a:srgbClr val="F8F8F8"/>
      </a:accent4>
      <a:accent5>
        <a:srgbClr val="F8F8F8"/>
      </a:accent5>
      <a:accent6>
        <a:srgbClr val="F8F8F8"/>
      </a:accent6>
      <a:hlink>
        <a:srgbClr val="ED7D31"/>
      </a:hlink>
      <a:folHlink>
        <a:srgbClr val="ED7D31"/>
      </a:folHlink>
    </a:clrScheme>
    <a:fontScheme name="Официальная тема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975</TotalTime>
  <Words>246</Words>
  <Application>Microsoft Office PowerPoint</Application>
  <PresentationFormat>Произвольный</PresentationFormat>
  <Paragraphs>76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3_Тема Office</vt:lpstr>
      <vt:lpstr>Презентация PowerPoint</vt:lpstr>
      <vt:lpstr>Презентация PowerPoint</vt:lpstr>
      <vt:lpstr>Система взаимодействия 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VideoDoska</dc:creator>
  <cp:lastModifiedBy>Пользователь</cp:lastModifiedBy>
  <cp:revision>281</cp:revision>
  <dcterms:created xsi:type="dcterms:W3CDTF">2025-01-28T02:16:40Z</dcterms:created>
  <dcterms:modified xsi:type="dcterms:W3CDTF">2025-10-27T17:49:16Z</dcterms:modified>
</cp:coreProperties>
</file>