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11" r:id="rId2"/>
    <p:sldId id="320" r:id="rId3"/>
    <p:sldId id="321" r:id="rId4"/>
    <p:sldId id="322" r:id="rId5"/>
    <p:sldId id="323" r:id="rId6"/>
    <p:sldId id="325" r:id="rId7"/>
    <p:sldId id="326" r:id="rId8"/>
    <p:sldId id="327" r:id="rId9"/>
    <p:sldId id="340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959"/>
    <a:srgbClr val="92D050"/>
    <a:srgbClr val="F8F8F8"/>
    <a:srgbClr val="879FE1"/>
    <a:srgbClr val="568474"/>
    <a:srgbClr val="FDFDFD"/>
    <a:srgbClr val="BA8CDC"/>
    <a:srgbClr val="A66CD2"/>
    <a:srgbClr val="692E96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6" autoAdjust="0"/>
    <p:restoredTop sz="94680" autoAdjust="0"/>
  </p:normalViewPr>
  <p:slideViewPr>
    <p:cSldViewPr snapToGrid="0">
      <p:cViewPr>
        <p:scale>
          <a:sx n="80" d="100"/>
          <a:sy n="80" d="100"/>
        </p:scale>
        <p:origin x="-1099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1F800-D4F1-40F1-B59B-24D16FB634D7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6334E-FD70-4482-8604-2E4A5A27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00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A5268-9938-E810-E4F5-7203854E9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E83E53-62C2-9CD3-8B8F-038601B81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F4FAB9-BCC9-5388-A8EE-D14BAA88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829A1E-DEA1-C989-0D1F-C0267301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3268BF-CDE9-3E29-591A-FA162A78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0655B1-2466-B3BC-DF4F-07BB009D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DF8A348-4868-7A68-4279-02E87D9DE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AF04EF-8502-862B-8892-742DF4D7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3E7172-5C98-CA65-D941-B67ADD21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D002A3-31F1-3F45-00EC-99533A95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7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3EF243-8C51-2A2C-2CFA-F7EE2F71A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6D5A1E-F3F3-C0E0-7CB6-1DB4EDAF8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8FFDF7-9E7F-1101-984A-B58090CE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A88EDF-32BD-2BD0-4503-D62CDFDE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6ACCDB-F234-ECAA-6732-DF91A602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CB474C-B82B-25F7-B316-CA5D4401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F5A6C1-CF07-B1DB-D7CA-EA7CD638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E2054C-1F57-8635-16FA-52DEDC95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0E1111-E7ED-43F5-D187-1EBDB661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ABEAAE-4FAA-F403-C0C7-C8B7E434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7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A33E89-102E-3E6D-D090-76ACD44D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25036F-E1CA-F16C-21C2-C54CA81A8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090C80-3F2F-55D7-D5B8-6D8A43B1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F74D2C-F226-52F3-8D40-EE0C2519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13178B-FF6F-55A9-AA32-DBF18A30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2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5B121B-C7FB-46E2-8A30-AB6B5659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E18E1E-EAB6-9BB1-0B5F-7763A4C63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178FA0E-D9B5-D155-972C-8CC6F558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F313FE-E67D-C0FE-BD8B-3B3BB87E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C4F5C3-785B-CBA3-C5DB-DE2B6A47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893967-2742-C847-B771-A68EE6FC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9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B8326F-D16A-7A52-8B55-B40C2300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AD6F6A-3436-185D-1FCC-A2F28B7D9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068AE7-F9F9-F4E0-F029-A54EAB5CB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3B98795-E906-B0E8-CFC6-B6D0C4691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AB7543C-A05C-7EA3-2952-29B3C8310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364D2F0-3700-5850-BFB9-A8834AA2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C1370D7-AE9F-9F21-2346-1391F3E4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619D9A3-69FD-5AB6-F57E-90E71E8E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2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958E34-A8C2-EB12-FD9F-5E40A0D1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1AB1136-1241-F7F9-54DB-97089B87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E658352-A2A4-F298-236C-73C27FC1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F79A57E-6E28-0D8F-F74F-8B911828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4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9195612-2A6F-B471-86D8-7D10F5C6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99BF4E3-D2A1-854E-EEDC-E0B94B80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B69422E-C268-C228-D34F-7207FB0B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0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8761F-D102-6EF2-03AB-51EF3CD0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58BBFD-6C45-1CF2-E5AE-429296B9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BDB3642-C639-E21C-000A-2576A57D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E329AF-0B58-E078-02D4-572C0B77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C2D256-C94C-6117-D734-F9EFF3A1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369213-CE52-244B-841D-AA8A5CC6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63717-3AFB-811B-F38F-7C1E60A3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4930A6B-901F-3A23-C607-F202E15D7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BBAE60-00E9-313D-CAEE-7CEFC576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35BB00-D1FD-F408-4B80-A334960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60AFEE-67A6-18F4-3318-AEABE7E5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9F9994-3016-3CFC-45D6-1CB11E9D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528FC3-5A77-4157-7A13-F26D20FB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652A87-E169-7941-7485-B4E28266C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130CAF-4EB8-7D05-E5A7-3231B82A3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1D6126-F4A8-DA5D-F8A9-118B05B69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2A8EB8-694C-D29A-C635-7BC58671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2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hyperlink" Target="https://copp47.ru/" TargetMode="External"/><Relationship Id="rId7" Type="http://schemas.openxmlformats.org/officeDocument/2006/relationships/image" Target="../media/image8.gif"/><Relationship Id="rId2" Type="http://schemas.openxmlformats.org/officeDocument/2006/relationships/hyperlink" Target="https://t.me/copp4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3.png"/><Relationship Id="rId4" Type="http://schemas.openxmlformats.org/officeDocument/2006/relationships/hyperlink" Target="https://vk.com/copp4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9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71A9B6-BC84-FDDB-6423-209C668AEE55}"/>
              </a:ext>
            </a:extLst>
          </p:cNvPr>
          <p:cNvSpPr txBox="1"/>
          <p:nvPr/>
        </p:nvSpPr>
        <p:spPr>
          <a:xfrm>
            <a:off x="244276" y="2036410"/>
            <a:ext cx="11717594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BABAB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Нормативно-правовые </a:t>
            </a:r>
            <a:r>
              <a:rPr lang="ru-RU" sz="3600" b="1" dirty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и стратегические основы ранней профориентации в Ленинградской области</a:t>
            </a:r>
            <a:endParaRPr lang="ru-RU" sz="2000" i="1" dirty="0">
              <a:solidFill>
                <a:srgbClr val="394959"/>
              </a:solidFill>
              <a:latin typeface="Montserrat" pitchFamily="2" charset="-52"/>
              <a:cs typeface="Mongolian Baiti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365973" y="4461713"/>
            <a:ext cx="947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rgbClr val="F8F8F8"/>
                </a:solidFill>
                <a:latin typeface="Montserrat" pitchFamily="2" charset="-52"/>
              </a:rPr>
              <a:t>Ирина </a:t>
            </a:r>
            <a:r>
              <a:rPr lang="ru-RU" sz="2000" dirty="0" smtClean="0">
                <a:solidFill>
                  <a:srgbClr val="F8F8F8"/>
                </a:solidFill>
                <a:latin typeface="Montserrat" pitchFamily="2" charset="-52"/>
              </a:rPr>
              <a:t>Александровна Москвина</a:t>
            </a:r>
            <a:endParaRPr lang="ru-RU" sz="2000" dirty="0">
              <a:solidFill>
                <a:srgbClr val="F8F8F8"/>
              </a:solidFill>
              <a:latin typeface="Montserrat" pitchFamily="2" charset="-52"/>
            </a:endParaRPr>
          </a:p>
          <a:p>
            <a:pPr lvl="0" algn="ctr">
              <a:defRPr/>
            </a:pPr>
            <a:r>
              <a:rPr lang="ru-RU" sz="2000" dirty="0">
                <a:solidFill>
                  <a:srgbClr val="F8F8F8"/>
                </a:solidFill>
                <a:latin typeface="Montserrat" pitchFamily="2" charset="-52"/>
              </a:rPr>
              <a:t>Руководитель ЦОПП Ленинградской </a:t>
            </a:r>
            <a:r>
              <a:rPr lang="ru-RU" sz="2000" dirty="0" smtClean="0">
                <a:solidFill>
                  <a:srgbClr val="F8F8F8"/>
                </a:solidFill>
                <a:latin typeface="Montserrat" pitchFamily="2" charset="-52"/>
              </a:rPr>
              <a:t>области</a:t>
            </a:r>
            <a:endParaRPr lang="ru-RU" sz="2000" dirty="0">
              <a:solidFill>
                <a:srgbClr val="F8F8F8"/>
              </a:solidFill>
              <a:latin typeface="Montserrat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7" y="-1"/>
            <a:ext cx="2390775" cy="1434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7" b="22166"/>
          <a:stretch/>
        </p:blipFill>
        <p:spPr>
          <a:xfrm>
            <a:off x="2433999" y="5643563"/>
            <a:ext cx="9753600" cy="1214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5" t="77834"/>
          <a:stretch/>
        </p:blipFill>
        <p:spPr>
          <a:xfrm flipH="1">
            <a:off x="0" y="5643563"/>
            <a:ext cx="2433999" cy="1214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7125" y="262887"/>
            <a:ext cx="8428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Программа</a:t>
            </a:r>
            <a:r>
              <a:rPr lang="ru-RU" i="1" dirty="0" smtClean="0">
                <a:solidFill>
                  <a:schemeClr val="bg1"/>
                </a:solidFill>
              </a:rPr>
              <a:t>: </a:t>
            </a:r>
            <a:r>
              <a:rPr lang="ru-RU" i="1" dirty="0">
                <a:solidFill>
                  <a:schemeClr val="bg1"/>
                </a:solidFill>
              </a:rPr>
              <a:t>Методы, технологии и управленческие аспекты организации получения первой профессии учащимися Ленинградской области 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на </a:t>
            </a:r>
            <a:r>
              <a:rPr lang="ru-RU" i="1" dirty="0">
                <a:solidFill>
                  <a:schemeClr val="bg1"/>
                </a:solidFill>
              </a:rPr>
              <a:t>уровне среднего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679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401499" y="2455969"/>
            <a:ext cx="11430000" cy="1325456"/>
            <a:chOff x="7764371" y="1696615"/>
            <a:chExt cx="8128504" cy="1410193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1696615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889264" y="1700144"/>
              <a:ext cx="5945107" cy="1340466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defRPr/>
              </a:pPr>
              <a:r>
                <a:rPr lang="ru-RU" altLang="zh-CN" sz="17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система мероприятий, направленных на выявление личностных особенностей, интересов и способностей у каждого человека для оказания ему помощи в разумном выборе профессии, наиболее соответствующих его индивидуальным возможностям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Основные принципы организации ранней профориентации</a:t>
            </a:r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01499" y="1008761"/>
            <a:ext cx="11430000" cy="1123711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343275" y="1025785"/>
            <a:ext cx="8426461" cy="102155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гармонизация и процесс согласования индивидуальных предпочтений и индивидуальных компетенций с требованиями и запросами рынка труда и общества</a:t>
            </a:r>
            <a:endParaRPr lang="zh-CN" altLang="en-US" sz="1600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779" y="866873"/>
            <a:ext cx="3197495" cy="9143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145781" y="1059838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Профориентация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83767" y="4105275"/>
            <a:ext cx="11347732" cy="2343150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409950" y="4197056"/>
            <a:ext cx="8359785" cy="212824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7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Целостность </a:t>
            </a:r>
            <a:r>
              <a:rPr lang="ru-RU" altLang="zh-CN" sz="17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процесса формирования профессиональных предпочтений обучающихся.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7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Учет </a:t>
            </a:r>
            <a:r>
              <a:rPr lang="ru-RU" altLang="zh-CN" sz="17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индивидуальных особенностей каждого ребенка.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7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Ориентированность </a:t>
            </a:r>
            <a:r>
              <a:rPr lang="ru-RU" altLang="zh-CN" sz="17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 потребности рынка труда.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7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Информирование </a:t>
            </a:r>
            <a:r>
              <a:rPr lang="ru-RU" altLang="zh-CN" sz="17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школьников о современных профессиях и специальностях.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7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Активное </a:t>
            </a:r>
            <a:r>
              <a:rPr lang="ru-RU" altLang="zh-CN" sz="17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участие работодателей в процессе профориентации.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5779" y="3954335"/>
            <a:ext cx="3197495" cy="11310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483767" y="4197056"/>
            <a:ext cx="226695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Принципы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5274" y="2374362"/>
            <a:ext cx="3197494" cy="11597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25275" y="2455969"/>
            <a:ext cx="3197494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Ранняя профориентация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98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5902633" y="3163617"/>
            <a:ext cx="2474259" cy="2326428"/>
          </a:xfrm>
          <a:prstGeom prst="ellipse">
            <a:avLst/>
          </a:prstGeom>
          <a:solidFill>
            <a:srgbClr val="3949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833063" y="4456040"/>
            <a:ext cx="2474259" cy="2326428"/>
          </a:xfrm>
          <a:prstGeom prst="ellipse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608480" y="3261172"/>
            <a:ext cx="2474259" cy="2326428"/>
          </a:xfrm>
          <a:prstGeom prst="ellipse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7763438" y="1792838"/>
            <a:ext cx="2583156" cy="2384742"/>
          </a:xfrm>
          <a:prstGeom prst="ellipse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584551" y="711875"/>
            <a:ext cx="874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Современные тенденции и инновации в профориентации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900" y="507206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54292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КЛАСТЕРНЫЙ ПОДХОД</a:t>
            </a:r>
            <a:endParaRPr lang="ru-RU" sz="28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2900" y="2222428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Практико-ориентированное </a:t>
            </a: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образование</a:t>
            </a:r>
            <a:endParaRPr lang="ru-RU" sz="16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2900" y="3261172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Повышение привлекательности профессий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4976" y="1098054"/>
            <a:ext cx="11687088" cy="10005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Инновационная методика </a:t>
            </a:r>
            <a:r>
              <a:rPr lang="ru-RU" sz="1600" b="1" u="sng" dirty="0" smtClean="0">
                <a:solidFill>
                  <a:srgbClr val="394959"/>
                </a:solidFill>
                <a:latin typeface="Montserrat" pitchFamily="2" charset="-52"/>
              </a:rPr>
              <a:t>интеграции</a:t>
            </a: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 </a:t>
            </a:r>
            <a:r>
              <a:rPr lang="ru-RU" sz="1600" b="1" u="sng" dirty="0">
                <a:solidFill>
                  <a:srgbClr val="394959"/>
                </a:solidFill>
                <a:latin typeface="Montserrat" pitchFamily="2" charset="-52"/>
              </a:rPr>
              <a:t>образовательного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 пространства и </a:t>
            </a:r>
            <a:r>
              <a:rPr lang="ru-RU" sz="1600" b="1" u="sng" dirty="0">
                <a:solidFill>
                  <a:srgbClr val="394959"/>
                </a:solidFill>
                <a:latin typeface="Montserrat" pitchFamily="2" charset="-52"/>
              </a:rPr>
              <a:t>производственного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 сектора, объединяя ключевые элементы образовательного цикла в </a:t>
            </a:r>
            <a:r>
              <a:rPr lang="ru-RU" sz="1600" b="1" u="sng" dirty="0">
                <a:solidFill>
                  <a:srgbClr val="394959"/>
                </a:solidFill>
                <a:latin typeface="Montserrat" pitchFamily="2" charset="-52"/>
              </a:rPr>
              <a:t>единую систему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900" y="4326831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Готовность к труду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2900" y="5404297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Поддержка регионального экономического развития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150138" y="4105934"/>
            <a:ext cx="1716698" cy="7002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ШКОЛА</a:t>
            </a:r>
            <a:endParaRPr lang="ru-RU" sz="2400" b="1" u="sng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990249" y="5619254"/>
            <a:ext cx="2159889" cy="7002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КОЛЛЕДЖ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23018" y="4074280"/>
            <a:ext cx="1538287" cy="7002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ВУЗ</a:t>
            </a:r>
            <a:endParaRPr lang="ru-RU" sz="2400" b="1" u="sng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626265" y="2596284"/>
            <a:ext cx="2857501" cy="7002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ПРЕДПРИЯТИЕ</a:t>
            </a:r>
            <a:endParaRPr lang="ru-RU" sz="2400" b="1" u="sng" dirty="0">
              <a:solidFill>
                <a:schemeClr val="bg1"/>
              </a:solidFill>
              <a:latin typeface="Montserrat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90" y="3219384"/>
            <a:ext cx="2293453" cy="22934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716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795146" y="1494396"/>
            <a:ext cx="11111104" cy="169648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Дистанционное образование и цифровые технологии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079" y="965780"/>
            <a:ext cx="3197495" cy="914301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74176" y="1083735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Преимущества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1957111" y="1826648"/>
            <a:ext cx="9215714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Широкий спектр образовательных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материалов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Интерактивность и обратная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связь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Возможности для самоподготовки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4175" y="3470855"/>
            <a:ext cx="8455296" cy="914301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9"/>
          <p:cNvSpPr txBox="1"/>
          <p:nvPr/>
        </p:nvSpPr>
        <p:spPr>
          <a:xfrm>
            <a:off x="274176" y="3672616"/>
            <a:ext cx="7945899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Современные образовательные технологии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5146" y="4078619"/>
            <a:ext cx="11111104" cy="2244244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19"/>
          <p:cNvSpPr txBox="1"/>
          <p:nvPr/>
        </p:nvSpPr>
        <p:spPr>
          <a:xfrm>
            <a:off x="1957111" y="4473654"/>
            <a:ext cx="9215714" cy="173664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Искусственный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интеллект и машинное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обучение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err="1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Геймификация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процессов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обучения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Применение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дополненной реальности (AR) и виртуальной реальности (VR)</a:t>
            </a:r>
          </a:p>
        </p:txBody>
      </p:sp>
    </p:spTree>
    <p:extLst>
      <p:ext uri="{BB962C8B-B14F-4D97-AF65-F5344CB8AC3E}">
        <p14:creationId xmlns:p14="http://schemas.microsoft.com/office/powerpoint/2010/main" val="23140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74176" y="1826648"/>
            <a:ext cx="5555124" cy="4574152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Роль семьи и общественных организаций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079" y="1083735"/>
            <a:ext cx="5569221" cy="510778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74176" y="1083735"/>
            <a:ext cx="555512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Семья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451413" y="1993837"/>
            <a:ext cx="5200649" cy="377975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Первые наставники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Раскрытие талантов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Родительская поддержка и советы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Формирование мотивации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91634" y="1083735"/>
            <a:ext cx="5777531" cy="510778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9"/>
          <p:cNvSpPr txBox="1"/>
          <p:nvPr/>
        </p:nvSpPr>
        <p:spPr>
          <a:xfrm>
            <a:off x="6177347" y="1083735"/>
            <a:ext cx="5806106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Общественные организации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91634" y="1826648"/>
            <a:ext cx="5791819" cy="4574152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19"/>
          <p:cNvSpPr txBox="1"/>
          <p:nvPr/>
        </p:nvSpPr>
        <p:spPr>
          <a:xfrm>
            <a:off x="6296408" y="1976701"/>
            <a:ext cx="5600317" cy="377975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Профессиональные пробы и мастер-классы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Знакомство с миром профессий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Информация о востребованных специальностях</a:t>
            </a:r>
          </a:p>
        </p:txBody>
      </p:sp>
    </p:spTree>
    <p:extLst>
      <p:ext uri="{BB962C8B-B14F-4D97-AF65-F5344CB8AC3E}">
        <p14:creationId xmlns:p14="http://schemas.microsoft.com/office/powerpoint/2010/main" val="31480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74175" y="1826648"/>
            <a:ext cx="11854053" cy="2497702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Методики и инструменты профориентации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079" y="1083735"/>
            <a:ext cx="11646171" cy="510778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74175" y="1083735"/>
            <a:ext cx="11498725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Основные методы и инструменты </a:t>
            </a:r>
            <a:r>
              <a:rPr lang="ru-RU" altLang="zh-CN" sz="2400" b="1" dirty="0" err="1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профориентационной</a:t>
            </a: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 работы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400050" y="1993837"/>
            <a:ext cx="11506199" cy="255389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Анкетирование и психологическое тестирование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Экскурсии на производственные объекты и встречи с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профессионалами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Организация мастер-классов и практических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занятий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Создание центров профориентации и консультационных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услуг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97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74175" y="1826648"/>
            <a:ext cx="11854053" cy="4764192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Комплексный </a:t>
            </a: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подход. Его важность 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0064" y="1083735"/>
            <a:ext cx="3879986" cy="510778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74175" y="1083735"/>
            <a:ext cx="11498725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Мероприятия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400050" y="1993837"/>
            <a:ext cx="11506199" cy="459700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Совместные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проекты школ и промышленных предприятий, направленные на раннюю адаптацию молодежи к условиям реального производственного сектора.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Подготовка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преподавателей и сотрудников служб </a:t>
            </a:r>
            <a:r>
              <a:rPr lang="ru-RU" altLang="zh-CN" sz="2400" b="1" dirty="0" err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профконсультирования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, повышение квалификации кадров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Обеспечение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финансирования программ дополнительного образования и переподготовки педагогов и школьных психологов.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Развитие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инфраструктуры центров профориентации, оснащенных современным оборудованием и специализированными материалами.</a:t>
            </a:r>
          </a:p>
        </p:txBody>
      </p:sp>
    </p:spTree>
    <p:extLst>
      <p:ext uri="{BB962C8B-B14F-4D97-AF65-F5344CB8AC3E}">
        <p14:creationId xmlns:p14="http://schemas.microsoft.com/office/powerpoint/2010/main" val="25213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52399" y="186039"/>
            <a:ext cx="1183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Стадии профессионального становления личности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96657"/>
              </p:ext>
            </p:extLst>
          </p:nvPr>
        </p:nvGraphicFramePr>
        <p:xfrm>
          <a:off x="314325" y="869090"/>
          <a:ext cx="11677649" cy="570603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8150"/>
                <a:gridCol w="4000500"/>
                <a:gridCol w="6076950"/>
                <a:gridCol w="1162049"/>
              </a:tblGrid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Период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Характеристика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Возраст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Аморфная оптация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зарождение профессионально ориентированных интересов и склонностей под влиянием кого-либо/</a:t>
                      </a:r>
                      <a:r>
                        <a:rPr lang="ru-RU" sz="1500" b="1" kern="1200" baseline="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чего-либо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0-12 лет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Оптация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формирование профессиональных намерений в выборе профессии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12-16 лет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Профессиональная подготовка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поступление в профессиональную образовательную организацию (ПОО СПО, ВО)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16-23 года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Профессиональная адаптация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освоение новой социальной роли, опыта самостоятельного выполнения профессиональной деятельности, профессионально важные качества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18-25 лет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Первичная профессионализация и становление специалиста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Индивидуальные </a:t>
                      </a:r>
                      <a:r>
                        <a:rPr lang="ru-RU" sz="1500" b="1" kern="1200" dirty="0" err="1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личностносообразные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технологии выполнения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25-30 лет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Второй уровень профессионализации и становление профессионала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повышение квалификации, индивидуализация технологий выполнения деятельности, выработка собственной профессиональной позиции, высокое качество и производительность труда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30-42 года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7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Профессиональное мастерство и становление </a:t>
                      </a:r>
                      <a:r>
                        <a:rPr lang="ru-RU" sz="1500" b="1" kern="1200" dirty="0" err="1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акмепрофессионалов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высокая творческая и социальная активность личности, продуктивный уровень выполнения профессиональной деятельности, поиск новых и более эффективных способов выполнения деятельности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42-60 лет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766732" y="33620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Возможные цели профориентации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4039" y="1065435"/>
            <a:ext cx="5519089" cy="85861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эгоистически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(корыстно) ориентированные цели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4039" y="2051472"/>
            <a:ext cx="5519089" cy="13894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цели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, ориентированные на бескорыстное служение людям или какой-то идее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4037" y="3601649"/>
            <a:ext cx="5519089" cy="13894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цели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, ориентированные на дело (на какое-то общее достижение) или на сам процесс труда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4037" y="5162550"/>
            <a:ext cx="5519089" cy="13894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цели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, ориентированные на общение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9066" y="1065434"/>
            <a:ext cx="5538134" cy="85861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цели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, связанные с саморазвитием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49066" y="2051472"/>
            <a:ext cx="5538134" cy="13894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цели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, ориентированные на самосохранение, на поддержание уже имеющегося статуса и т.п.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49066" y="3601649"/>
            <a:ext cx="5538134" cy="13894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цели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, связанные с повышением своего статуса в глазах окружающих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49066" y="5162549"/>
            <a:ext cx="5538134" cy="13894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наблюдательные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цели, характерные для пассивных людей</a:t>
            </a:r>
          </a:p>
        </p:txBody>
      </p:sp>
    </p:spTree>
    <p:extLst>
      <p:ext uri="{BB962C8B-B14F-4D97-AF65-F5344CB8AC3E}">
        <p14:creationId xmlns:p14="http://schemas.microsoft.com/office/powerpoint/2010/main" val="25671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766732" y="33620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Средства профориентации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04925" y="1065435"/>
            <a:ext cx="10344150" cy="85861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1.	методы традиционного обследования  и методы традиционного психолого-педагогического воздействия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04925" y="5403073"/>
            <a:ext cx="10344152" cy="118822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5.	методы управления профориентацией, включая и методы контроля, и соответствующего поощрения и т. п.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04926" y="2051473"/>
            <a:ext cx="10344150" cy="97747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2.	методы, основанные на жизненном опыте и профессиональной интуиции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04925" y="3182549"/>
            <a:ext cx="10344152" cy="10846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3.	методы активизации, стимулирования самого человека (или группы лиц), по отношению к которому проводится </a:t>
            </a:r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профориентационная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работа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04924" y="4352926"/>
            <a:ext cx="10344153" cy="92392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4.	методы моделирования процесса профессионального самоопределения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380093" y="374307"/>
            <a:ext cx="615553" cy="62550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 algn="ctr">
              <a:defRPr/>
            </a:pPr>
            <a:r>
              <a:rPr lang="ru-RU" sz="2800" b="1" i="1" dirty="0" smtClean="0">
                <a:solidFill>
                  <a:srgbClr val="394959"/>
                </a:solidFill>
                <a:latin typeface="Montserrat" pitchFamily="2" charset="-52"/>
              </a:rPr>
              <a:t>Группы методов</a:t>
            </a:r>
            <a:endParaRPr lang="ru-RU" sz="2800" b="1" i="1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825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766732" y="531142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Результаты (эффекты) профориентации</a:t>
            </a:r>
          </a:p>
        </p:txBody>
      </p:sp>
      <p:sp>
        <p:nvSpPr>
          <p:cNvPr id="2" name="Фигура, имеющая форму буквы L 1"/>
          <p:cNvSpPr/>
          <p:nvPr/>
        </p:nvSpPr>
        <p:spPr>
          <a:xfrm rot="18861201">
            <a:off x="1568217" y="1270250"/>
            <a:ext cx="4478062" cy="3073907"/>
          </a:xfrm>
          <a:prstGeom prst="corner">
            <a:avLst>
              <a:gd name="adj1" fmla="val 26630"/>
              <a:gd name="adj2" fmla="val 26843"/>
            </a:avLst>
          </a:prstGeom>
          <a:solidFill>
            <a:srgbClr val="92D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1447802" y="1691850"/>
            <a:ext cx="4295774" cy="4105276"/>
          </a:xfrm>
          <a:prstGeom prst="frame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реальные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(иногда и материальные</a:t>
            </a: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)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 rot="18861201">
            <a:off x="6993443" y="1138505"/>
            <a:ext cx="4478062" cy="3073907"/>
          </a:xfrm>
          <a:prstGeom prst="corner">
            <a:avLst>
              <a:gd name="adj1" fmla="val 27497"/>
              <a:gd name="adj2" fmla="val 26838"/>
            </a:avLst>
          </a:prstGeom>
          <a:solidFill>
            <a:srgbClr val="92D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7124700" y="1691849"/>
            <a:ext cx="4067176" cy="4000501"/>
          </a:xfrm>
          <a:prstGeom prst="frame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моральные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360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7086600" y="428625"/>
            <a:ext cx="4782909" cy="4436392"/>
          </a:xfrm>
          <a:prstGeom prst="ellipse">
            <a:avLst/>
          </a:prstGeom>
          <a:solidFill>
            <a:srgbClr val="39495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653143" y="2105117"/>
            <a:ext cx="6157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394959"/>
                </a:solidFill>
                <a:latin typeface="Montserrat" pitchFamily="2" charset="-52"/>
              </a:rPr>
              <a:t>«Только тот, </a:t>
            </a:r>
            <a:r>
              <a:rPr lang="ru-RU" sz="3200" b="1" dirty="0" smtClean="0">
                <a:solidFill>
                  <a:srgbClr val="394959"/>
                </a:solidFill>
                <a:latin typeface="Montserrat" pitchFamily="2" charset="-52"/>
              </a:rPr>
              <a:t/>
            </a:r>
            <a:br>
              <a:rPr lang="ru-RU" sz="3200" b="1" dirty="0" smtClean="0">
                <a:solidFill>
                  <a:srgbClr val="394959"/>
                </a:solidFill>
                <a:latin typeface="Montserrat" pitchFamily="2" charset="-52"/>
              </a:rPr>
            </a:br>
            <a:r>
              <a:rPr lang="ru-RU" sz="3200" b="1" dirty="0" smtClean="0">
                <a:solidFill>
                  <a:srgbClr val="394959"/>
                </a:solidFill>
                <a:latin typeface="Montserrat" pitchFamily="2" charset="-52"/>
              </a:rPr>
              <a:t>кто </a:t>
            </a:r>
            <a:r>
              <a:rPr lang="ru-RU" sz="3200" b="1" dirty="0">
                <a:solidFill>
                  <a:srgbClr val="394959"/>
                </a:solidFill>
                <a:latin typeface="Montserrat" pitchFamily="2" charset="-52"/>
              </a:rPr>
              <a:t>пытается абсурдное, сможет достичь невозможного»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2030610" y="4167220"/>
            <a:ext cx="505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srgbClr val="394959"/>
                </a:solidFill>
                <a:latin typeface="Montserrat" pitchFamily="2" charset="-52"/>
              </a:rPr>
              <a:t>(</a:t>
            </a:r>
            <a:r>
              <a:rPr lang="ru-RU" sz="1600" dirty="0" smtClean="0">
                <a:solidFill>
                  <a:srgbClr val="394959"/>
                </a:solidFill>
                <a:latin typeface="Montserrat" pitchFamily="2" charset="-52"/>
              </a:rPr>
              <a:t>Альберт </a:t>
            </a:r>
            <a:r>
              <a:rPr lang="ru-RU" sz="1600" dirty="0">
                <a:solidFill>
                  <a:srgbClr val="394959"/>
                </a:solidFill>
                <a:latin typeface="Montserrat" pitchFamily="2" charset="-52"/>
              </a:rPr>
              <a:t>Эйнштейн)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" y="0"/>
            <a:ext cx="2125574" cy="1195635"/>
          </a:xfrm>
          <a:prstGeom prst="rect">
            <a:avLst/>
          </a:prstGeom>
        </p:spPr>
      </p:pic>
      <p:pic>
        <p:nvPicPr>
          <p:cNvPr id="9" name="Рисунок 8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840737"/>
            <a:ext cx="4524375" cy="43669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7" b="22166"/>
          <a:stretch/>
        </p:blipFill>
        <p:spPr>
          <a:xfrm>
            <a:off x="2433999" y="5643563"/>
            <a:ext cx="9753600" cy="12144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5" t="77834"/>
          <a:stretch/>
        </p:blipFill>
        <p:spPr>
          <a:xfrm flipH="1">
            <a:off x="0" y="5643563"/>
            <a:ext cx="2433999" cy="12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74175" y="1826648"/>
            <a:ext cx="11854053" cy="435557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Категории </a:t>
            </a: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критериев оценки </a:t>
            </a: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эффективности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079" y="1083735"/>
            <a:ext cx="11646171" cy="510778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74175" y="1083735"/>
            <a:ext cx="11498725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Основные методы и инструменты </a:t>
            </a:r>
            <a:r>
              <a:rPr lang="ru-RU" altLang="zh-CN" sz="2400" b="1" dirty="0" err="1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профориентационной</a:t>
            </a: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 работы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400050" y="1993837"/>
            <a:ext cx="11506199" cy="418838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полнота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учета основных факторов выбора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профессии;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осознанность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планирования личных профессиональных перспектив (ЛПП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самостоятельность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 планировании и реализации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ЛПП;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относительная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устойчивость профессиональных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перспектив;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реалистичность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 гибкость профессиональных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перспектив;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перспективность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ЛПП, ориентация на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успех;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этическая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состоятельность профессиональных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выборов;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оптимизм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 отношению к своему профессиональному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будущему.</a:t>
            </a: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43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090410" y="3032347"/>
            <a:ext cx="2976201" cy="3009900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942536" y="1260944"/>
            <a:ext cx="3924300" cy="3990975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766731" y="336207"/>
            <a:ext cx="980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Ранняя профориентация — основа </a:t>
            </a: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будущего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56" b="99815" l="60208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21" t="13172" r="8334"/>
          <a:stretch/>
        </p:blipFill>
        <p:spPr>
          <a:xfrm>
            <a:off x="9224601" y="2040176"/>
            <a:ext cx="2219325" cy="366869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09421" y="1544356"/>
            <a:ext cx="6686550" cy="4837393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53585" y="2160810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           КОМПЛЕКСНЫЙ ПОДХОД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53585" y="3500668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           АКТИВНОЕ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УЧАСТИЕ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41798" y="4961160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           РЕГУЛЯРНЫЙ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МОНИТОРИНГ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-43057" y="1344301"/>
            <a:ext cx="490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i="1" dirty="0">
                <a:solidFill>
                  <a:srgbClr val="394959"/>
                </a:solidFill>
                <a:latin typeface="Montserrat" pitchFamily="2" charset="-52"/>
              </a:rPr>
              <a:t>Условия </a:t>
            </a:r>
            <a:r>
              <a:rPr lang="ru-RU" sz="2000" b="1" i="1" dirty="0" smtClean="0">
                <a:solidFill>
                  <a:srgbClr val="394959"/>
                </a:solidFill>
                <a:latin typeface="Montserrat" pitchFamily="2" charset="-52"/>
              </a:rPr>
              <a:t>эффективности</a:t>
            </a:r>
            <a:endParaRPr lang="ru-RU" sz="2000" b="1" i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5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1710493" y="2344107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394959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1735060" y="368396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394959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1693010" y="5144458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394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5455" y="2527407"/>
            <a:ext cx="11397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Телефоны </a:t>
            </a:r>
            <a:r>
              <a:rPr lang="ru-RU" b="1" u="sng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для связи: </a:t>
            </a:r>
            <a:endParaRPr lang="ru-RU" b="1" u="sng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+7-9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442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-4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51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–руководител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ЦОПП ЛО 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Москвина </a:t>
            </a:r>
            <a:r>
              <a:rPr lang="ru-RU" b="1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Ирина Александровна</a:t>
            </a:r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Электронная почта:</a:t>
            </a:r>
          </a:p>
          <a:p>
            <a:pPr algn="ctr"/>
            <a:r>
              <a:rPr lang="en-GB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copp47@mail.ru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1555" y="165350"/>
            <a:ext cx="7559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600" spc="-20" dirty="0">
                <a:latin typeface="Arial Black" pitchFamily="34" charset="0"/>
                <a:ea typeface="+mj-ea"/>
                <a:cs typeface="+mj-cs"/>
              </a:rPr>
              <a:t>Контактная информация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2815" y="846076"/>
            <a:ext cx="8928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Центр опережающей профессиональной подготовки Ленинградской области (ЦОПП ЛО) 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базе </a:t>
            </a:r>
          </a:p>
          <a:p>
            <a:pPr algn="ctr"/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ГБПОУ ЛО «</a:t>
            </a:r>
            <a:r>
              <a:rPr lang="ru-RU" b="1" dirty="0" err="1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Беседский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сельскохозяйственный техникум»</a:t>
            </a:r>
          </a:p>
          <a:p>
            <a:pPr algn="ctr"/>
            <a:endParaRPr lang="ru-RU" b="1" dirty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Москвина Ирина Александровна - руководитель  ЦОПП 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5371" y="2491533"/>
            <a:ext cx="10753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Адрес: 188447, Ленинградская область, </a:t>
            </a:r>
            <a:r>
              <a:rPr lang="ru-RU" b="1" dirty="0" err="1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Волосовский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район, пос. Беседа, д. 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77575" y="4664061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тг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https://t.me/copp47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3339" y="4664061"/>
            <a:ext cx="263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сайт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u="sng" dirty="0">
                <a:solidFill>
                  <a:srgbClr val="394959"/>
                </a:solidFill>
                <a:hlinkClick r:id="rId3"/>
              </a:rPr>
              <a:t>https://copp47.ru/</a:t>
            </a:r>
            <a:endParaRPr lang="ru-RU" dirty="0">
              <a:solidFill>
                <a:srgbClr val="39495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2714" y="4664061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vk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u="sng" dirty="0">
                <a:solidFill>
                  <a:srgbClr val="394959"/>
                </a:solidFill>
                <a:hlinkClick r:id="rId4"/>
              </a:rPr>
              <a:t>https://vk.com/copp47</a:t>
            </a:r>
            <a:endParaRPr lang="ru-RU" dirty="0">
              <a:solidFill>
                <a:srgbClr val="394959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" y="0"/>
            <a:ext cx="2125574" cy="1195635"/>
          </a:xfrm>
          <a:prstGeom prst="rect">
            <a:avLst/>
          </a:prstGeom>
        </p:spPr>
      </p:pic>
      <p:pic>
        <p:nvPicPr>
          <p:cNvPr id="13" name="Рисунок 12" descr="http://qrcoder.ru/code/?http%3A%2F%2Fcopp47.ru%2F&amp;4&amp;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65" y="5174401"/>
            <a:ext cx="1463311" cy="145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qrcoder.ru/code/?https%3A%2F%2Fvk.com%2Fcopp47&amp;4&amp;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14" y="5172911"/>
            <a:ext cx="1434342" cy="146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http://qrcoder.ru/code/?https%3A%2F%2Ft.me%2Fcopp47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73" y="5172910"/>
            <a:ext cx="1461084" cy="14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756363" y="241528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Законодательная база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351" y="1149193"/>
            <a:ext cx="11953874" cy="5489731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676274" y="826029"/>
            <a:ext cx="10858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500" b="1" i="1" dirty="0">
                <a:solidFill>
                  <a:srgbClr val="394959"/>
                </a:solidFill>
                <a:latin typeface="Montserrat" pitchFamily="2" charset="-52"/>
              </a:rPr>
              <a:t>Основными нормативно-правовыми актами, регулирующими раннюю профориентацию, являются: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714373" y="1375798"/>
            <a:ext cx="108585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Федеральный закон  «Об образовании в Российской Федерации» от 29.12.2012г. № 273-ФЗ ст. 75: Дополнительное образование детей обеспечивает их адаптацию к жизни в обществе, профессиональную ориентацию, а также выявление и поддержку детей, проявивших выдающиеся способности.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 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Приказ Министерства просвещения Российской Федерации  от 31 августа 2023 г. № 650 «Об утверждении Порядка осуществления мероприятий по профессиональной ориентации обучающихся по образовательным программам основного общего и среднего общего образования» (Зарегистрировано в Минюсте России 5 октября 2023 г. № 75467)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 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Письмо Министерства просвещения Российской Федерации  от 14.08.2025 N ВЖ-1399/05 "О направлении информации" (вместе с "Методическими рекомендациями по реализации Единой модели профессиональной ориентации обучающихся 6 - 11 классов образовательных организаций Российской Федерации, реализующих образовательные программы основного общего и среднего общего образования", утв. Протоколом Всероссийского экспертного совета по профориентации N 02 от 16.07.2025)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 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Распоряжение Министерства Просвещения Российской Федерации от 25 декабря 2019 года № Р-145 «Об утверждении методологии (целевой модели) наставничества обучающихся  для организаций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обучающимися»;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 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«Стратегия социально-экономического развития Ленинградской области до 2030 года» утверждена областным законом от 8 августа 2016 года №76-оз (в редакции областного закона).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 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Концепция совершенствования системы профессиональной ориентации в общеобразовательных организациях  Ленинградской области утвержденной Комитетом образования Ленинградской области от 30 декабря 2021 года № 3391-р  </a:t>
            </a:r>
          </a:p>
          <a:p>
            <a:pPr lvl="0">
              <a:defRPr/>
            </a:pPr>
            <a:endParaRPr lang="ru-RU" sz="1200" b="1" dirty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С 2018 года действует Концепция развития системы профессиональной ориентации населения Ленинградской области до 2030 года, утверждённая координационным комитетом содействия занятости населения. </a:t>
            </a: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361948" y="1514475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361948" y="2162175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323849" y="2924175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328609" y="3952875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338130" y="4905375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триховая стрелка вправо 24"/>
          <p:cNvSpPr/>
          <p:nvPr/>
        </p:nvSpPr>
        <p:spPr>
          <a:xfrm>
            <a:off x="338130" y="5448300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триховая стрелка вправо 25"/>
          <p:cNvSpPr/>
          <p:nvPr/>
        </p:nvSpPr>
        <p:spPr>
          <a:xfrm>
            <a:off x="338130" y="6000750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422005" y="2981152"/>
            <a:ext cx="11430000" cy="2553892"/>
            <a:chOff x="7764371" y="1690652"/>
            <a:chExt cx="8128504" cy="1271065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7764371" y="1696614"/>
              <a:ext cx="8128504" cy="1264596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361946" y="1690652"/>
              <a:ext cx="6472425" cy="1271065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формирование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комплексной системы межведомственного взаимодействия с участием работодателей и бизнес-структур;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укрепление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взаимосвязи рынка труда и рынка образовательных услуг;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создание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единой информационной среды для </a:t>
              </a:r>
              <a:r>
                <a:rPr lang="ru-RU" altLang="zh-CN" b="1" dirty="0" err="1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профориентационной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 работы;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методическое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и кадровое обеспечение процесса профессионального самоопределения. </a:t>
              </a:r>
            </a:p>
          </p:txBody>
        </p:sp>
      </p:grpSp>
      <p:sp>
        <p:nvSpPr>
          <p:cNvPr id="55" name="Скругленный прямоугольник 54"/>
          <p:cNvSpPr/>
          <p:nvPr/>
        </p:nvSpPr>
        <p:spPr>
          <a:xfrm>
            <a:off x="422005" y="2993131"/>
            <a:ext cx="2246449" cy="25408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776741" y="493697"/>
            <a:ext cx="1033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Основные цели и задачи</a:t>
            </a:r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01502" y="1622069"/>
            <a:ext cx="11430000" cy="1123712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2668454" y="1622068"/>
            <a:ext cx="9101286" cy="112371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создание системы профессиональной ориентации, направленной на удовлетворение потребности экономики Ленинградской области в высокопроизводительных кадрах. </a:t>
            </a:r>
            <a:endParaRPr lang="zh-CN" altLang="en-US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1502" y="1614734"/>
            <a:ext cx="2266951" cy="11310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683427" y="1962588"/>
            <a:ext cx="1703099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Цель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3" name="TextBox 19"/>
          <p:cNvSpPr txBox="1"/>
          <p:nvPr/>
        </p:nvSpPr>
        <p:spPr>
          <a:xfrm>
            <a:off x="401502" y="4042241"/>
            <a:ext cx="2266951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Задачи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53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81541" y="482569"/>
            <a:ext cx="1033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Ключевые направления реализации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00150" y="1350161"/>
            <a:ext cx="9907453" cy="833763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Организационно-управленческое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обеспечение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00150" y="2436011"/>
            <a:ext cx="9907453" cy="833763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Социальное партнёрство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00150" y="3559961"/>
            <a:ext cx="9907453" cy="833763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Формирование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единого информационного пространства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00150" y="4807736"/>
            <a:ext cx="9907453" cy="833763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Методическое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 кадровое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358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090410" y="3032347"/>
            <a:ext cx="2976201" cy="3009900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942536" y="1260944"/>
            <a:ext cx="3924300" cy="3990975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766732" y="33620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Практические механизмы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56" b="99815" l="60208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21" t="13172" r="8334"/>
          <a:stretch/>
        </p:blipFill>
        <p:spPr>
          <a:xfrm>
            <a:off x="9224601" y="2040176"/>
            <a:ext cx="2219325" cy="366869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85621" y="1293760"/>
            <a:ext cx="6686550" cy="5087989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41798" y="1544356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Предпрофессиональные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классы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41797" y="2444468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Проект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«</a:t>
            </a:r>
            <a:r>
              <a:rPr lang="ru-RU" sz="1600" b="1" dirty="0" err="1">
                <a:solidFill>
                  <a:schemeClr val="bg1"/>
                </a:solidFill>
                <a:latin typeface="Montserrat" pitchFamily="2" charset="-52"/>
              </a:rPr>
              <a:t>Профессионалитет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41798" y="3427634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Всероссийский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проект «Билет в будущее»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17997" y="4465340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Чемпионаты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и фестивали профессий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17997" y="5399309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«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Первая профессия школьника»</a:t>
            </a:r>
          </a:p>
        </p:txBody>
      </p:sp>
    </p:spTree>
    <p:extLst>
      <p:ext uri="{BB962C8B-B14F-4D97-AF65-F5344CB8AC3E}">
        <p14:creationId xmlns:p14="http://schemas.microsoft.com/office/powerpoint/2010/main" val="34750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942536" y="1408334"/>
            <a:ext cx="3924300" cy="3990975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766732" y="33620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Проблемы и вызовы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9791" y="1408335"/>
            <a:ext cx="6690020" cy="123200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низкий интерес молодёжи к рабочим специальностям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5581" y="3028161"/>
            <a:ext cx="6714230" cy="123824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несоответствие квалификации выпускников требованиям рынка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труда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9791" y="4601774"/>
            <a:ext cx="6714230" cy="121406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отсутствие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механизмов экономического стимулирования работодателей к участию в </a:t>
            </a:r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профориентационной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работе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" name="Знак запрета 1"/>
          <p:cNvSpPr/>
          <p:nvPr/>
        </p:nvSpPr>
        <p:spPr>
          <a:xfrm>
            <a:off x="7604397" y="1544356"/>
            <a:ext cx="3857625" cy="3958159"/>
          </a:xfrm>
          <a:prstGeom prst="noSmoking">
            <a:avLst/>
          </a:prstGeom>
          <a:solidFill>
            <a:schemeClr val="bg1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762487">
            <a:off x="7596630" y="3329270"/>
            <a:ext cx="38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ontserrat" pitchFamily="2" charset="-52"/>
              </a:rPr>
              <a:t>Ключевые проблемы в работе</a:t>
            </a:r>
            <a:endParaRPr lang="ru-RU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82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52399" y="416871"/>
            <a:ext cx="1183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Критерии </a:t>
            </a: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оценки эффективности </a:t>
            </a:r>
            <a:r>
              <a:rPr lang="ru-RU" sz="2400" b="1" dirty="0" err="1" smtClean="0">
                <a:solidFill>
                  <a:srgbClr val="394959"/>
                </a:solidFill>
                <a:latin typeface="Montserrat" pitchFamily="2" charset="-52"/>
              </a:rPr>
              <a:t>профориентационной</a:t>
            </a: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 </a:t>
            </a: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работы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838279"/>
              </p:ext>
            </p:extLst>
          </p:nvPr>
        </p:nvGraphicFramePr>
        <p:xfrm>
          <a:off x="314325" y="1173890"/>
          <a:ext cx="11677649" cy="4572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2425"/>
                <a:gridCol w="4133850"/>
                <a:gridCol w="7191374"/>
              </a:tblGrid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Сбалансированность кадров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соответствие числа молодых людей, выбравших профессию или образовательную программу, спросу работодателей на рынке труда конкретной территории.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Доля успешно трудоустроенных выпускников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процент студентов, которые нашли подходящую работу сразу после завершения учебы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Соответствие квалификации требованиям работодателя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уровень подготовки выпускников относительно реальных требований работодателей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Активность взаимодействия образовательных учреждений и предприятий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регулярное сотрудничество школы, колледжа или вуза с предприятиями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Оценка удовлетворенности выпускников выбранной профессией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мнение молодых специалистов, соответствие выбора профессии личным интересам и ожиданиям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3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219074" y="395589"/>
            <a:ext cx="1183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Стратегии повышения эффективности профориентации в регионе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758890"/>
              </p:ext>
            </p:extLst>
          </p:nvPr>
        </p:nvGraphicFramePr>
        <p:xfrm>
          <a:off x="300036" y="1202465"/>
          <a:ext cx="11677649" cy="4328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2425"/>
                <a:gridCol w="4133850"/>
                <a:gridCol w="7191374"/>
              </a:tblGrid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МЕЖВЕДОМСТВЕННОЕ ВЗАИМОДЕЙСТВИЕ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координация усилий органов власти, образовательных учреждений, бизнес-сообщества и общественных организаций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УЧАСТИЕ ПРЕДСТАВИТЕЛЕЙ БИЗНЕСА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прямые контакты с работодателями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ИСПОЛЬЗОВАНИЕ ИННОВАЦИОННЫХ МЕТОДОВ ПРОФОРИЕНТАЦИИ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использование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с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овременных технологий и цифровые инструменты 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ЦЕЛОСТНОСТЬ ОБРАЗОВАТЕЛЬНОЙ СИСТЕМЫ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создание непрерывной цепочки профессионального развития учащихся от начальной школы до высшего образования 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0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3_Тема Office">
  <a:themeElements>
    <a:clrScheme name="Межрегиональная конференция">
      <a:dk1>
        <a:srgbClr val="051E3C"/>
      </a:dk1>
      <a:lt1>
        <a:srgbClr val="F8F8F8"/>
      </a:lt1>
      <a:dk2>
        <a:srgbClr val="F8F8F8"/>
      </a:dk2>
      <a:lt2>
        <a:srgbClr val="051E3C"/>
      </a:lt2>
      <a:accent1>
        <a:srgbClr val="236EC1"/>
      </a:accent1>
      <a:accent2>
        <a:srgbClr val="CADFF2"/>
      </a:accent2>
      <a:accent3>
        <a:srgbClr val="F8F8F8"/>
      </a:accent3>
      <a:accent4>
        <a:srgbClr val="F8F8F8"/>
      </a:accent4>
      <a:accent5>
        <a:srgbClr val="F8F8F8"/>
      </a:accent5>
      <a:accent6>
        <a:srgbClr val="F8F8F8"/>
      </a:accent6>
      <a:hlink>
        <a:srgbClr val="ED7D31"/>
      </a:hlink>
      <a:folHlink>
        <a:srgbClr val="ED7D31"/>
      </a:folHlink>
    </a:clrScheme>
    <a:fontScheme name="Официальная тема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1516</TotalTime>
  <Words>1064</Words>
  <Application>Microsoft Office PowerPoint</Application>
  <PresentationFormat>Произвольный</PresentationFormat>
  <Paragraphs>221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VideoDoska</dc:creator>
  <cp:lastModifiedBy>1</cp:lastModifiedBy>
  <cp:revision>475</cp:revision>
  <dcterms:created xsi:type="dcterms:W3CDTF">2025-01-28T02:16:40Z</dcterms:created>
  <dcterms:modified xsi:type="dcterms:W3CDTF">2025-12-04T11:59:46Z</dcterms:modified>
</cp:coreProperties>
</file>