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11" r:id="rId2"/>
    <p:sldId id="350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28" r:id="rId13"/>
    <p:sldId id="371" r:id="rId14"/>
    <p:sldId id="372" r:id="rId15"/>
    <p:sldId id="373" r:id="rId16"/>
    <p:sldId id="344" r:id="rId17"/>
    <p:sldId id="374" r:id="rId18"/>
    <p:sldId id="375" r:id="rId19"/>
    <p:sldId id="376" r:id="rId20"/>
    <p:sldId id="377" r:id="rId21"/>
    <p:sldId id="339" r:id="rId22"/>
    <p:sldId id="359" r:id="rId23"/>
    <p:sldId id="353" r:id="rId24"/>
    <p:sldId id="357" r:id="rId25"/>
    <p:sldId id="358" r:id="rId26"/>
    <p:sldId id="356" r:id="rId27"/>
    <p:sldId id="378" r:id="rId28"/>
    <p:sldId id="379" r:id="rId29"/>
    <p:sldId id="380" r:id="rId30"/>
    <p:sldId id="36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959"/>
    <a:srgbClr val="BA8CDC"/>
    <a:srgbClr val="92D050"/>
    <a:srgbClr val="F8F8F8"/>
    <a:srgbClr val="879FE1"/>
    <a:srgbClr val="568474"/>
    <a:srgbClr val="FDFDFD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15.12.2025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s://vk.com/copp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71A9B6-BC84-FDDB-6423-209C668AEE55}"/>
              </a:ext>
            </a:extLst>
          </p:cNvPr>
          <p:cNvSpPr txBox="1"/>
          <p:nvPr/>
        </p:nvSpPr>
        <p:spPr>
          <a:xfrm>
            <a:off x="244276" y="2036410"/>
            <a:ext cx="1171759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Анализ регионального опыта: </a:t>
            </a:r>
            <a: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/>
            </a:r>
            <a:b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</a:br>
            <a: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успешные </a:t>
            </a:r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кейсы Ленинградской области  по интеграции СОО и СПО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Условия эффективности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6" y="1513938"/>
            <a:ext cx="11478373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разработка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интегрированных программ с учётом требований ФГОС и профессиональных стандартов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2898" y="2523061"/>
            <a:ext cx="1143551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подготовка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педагогов к работе в условиях междисциплинарного взаимодействия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4329" y="3556421"/>
            <a:ext cx="1143551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создание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материально технической базы, имитирующей производственные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процессы</a:t>
            </a:r>
            <a:endParaRPr lang="ru-RU" sz="16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2896" y="4604165"/>
            <a:ext cx="11478372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вовлечение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работодателей в проектирование образовательных программ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29" y="5657835"/>
            <a:ext cx="11478372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мониторинг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результатов интеграции (академическая успеваемость, трудоустройство, удовлетворённость)</a:t>
            </a:r>
          </a:p>
        </p:txBody>
      </p:sp>
    </p:spTree>
    <p:extLst>
      <p:ext uri="{BB962C8B-B14F-4D97-AF65-F5344CB8AC3E}">
        <p14:creationId xmlns:p14="http://schemas.microsoft.com/office/powerpoint/2010/main" val="31667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Заключение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7" y="1462718"/>
            <a:ext cx="3684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Плюсы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7" y="2632495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преодоление разрыва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между общим и профессиональным образованием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45847" y="1462718"/>
            <a:ext cx="3684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Требования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71133" y="1462718"/>
            <a:ext cx="3684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Перспективы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2897" y="3842170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повышение качества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подготовки специалистов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2897" y="5156620"/>
            <a:ext cx="3684116" cy="1044155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обеспечение гибкости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образовательной системы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в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условиях меняющегося рынка труда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45847" y="2632495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системный подход</a:t>
            </a:r>
            <a:b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к проектированию образовательных программ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45847" y="3842169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координация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усилий педагогов, администрации и работодателей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45847" y="5156621"/>
            <a:ext cx="3684116" cy="1044154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постоянный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анализа и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корректировка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процессов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на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основе обратной связи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82720" y="2632491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дальнейшее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развитие дуальных моделей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82720" y="3842170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394959"/>
                </a:solidFill>
                <a:latin typeface="Montserrat" pitchFamily="2" charset="-52"/>
              </a:rPr>
              <a:t>цифровизация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интегрированных курсов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82720" y="5156621"/>
            <a:ext cx="3684116" cy="1044154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расширение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сетевого взаимодействия образовательных организаций и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5592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3305108"/>
            <a:ext cx="11430000" cy="1328023"/>
            <a:chOff x="7764371" y="2369016"/>
            <a:chExt cx="8128504" cy="1412924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369016"/>
              <a:ext cx="5945107" cy="141292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Общеобразовательные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школы 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Учреждения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СПО 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Вузы-партнёры 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Предприятия </a:t>
              </a:r>
              <a:endPara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2897" y="1583889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60864" y="1559566"/>
            <a:ext cx="8277518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учебно-образовательных кластеров, объединяющих школы, учреждения СПО и предприятия. В рамках кластера школьники получают предпрофессиональную подготовку, а студенты СПО — практические навыки на базе предприятий.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159" y="1348741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768" y="1343641"/>
            <a:ext cx="335728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Вариант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практики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66046" y="5066002"/>
            <a:ext cx="11347732" cy="151845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17339" y="4963474"/>
            <a:ext cx="835978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квалифицированных кадров для агропромышленного комплекса Ленинградской области, формирование профессиональных компетенций у школьников и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студентов.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3168" y="4706844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40911" y="4922854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553" y="3101240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07553" y="3337778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Участники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агропромышленный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38098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1533684"/>
            <a:ext cx="11430000" cy="2580296"/>
            <a:chOff x="7764371" y="1553869"/>
            <a:chExt cx="8128504" cy="2534541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553869"/>
              <a:ext cx="8128504" cy="2534541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765360" y="1717354"/>
              <a:ext cx="6108392" cy="2207572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Включение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прикладных модулей в общеобразовательные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дисциплины.</a:t>
              </a:r>
              <a:endPara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Организация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производственной практики на предприятиях-партнёрах.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Разработка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совместных образовательных программ с вузами и СПО.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Проведение 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профориентационных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мероприятий.</a:t>
              </a:r>
              <a:endPara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39156" y="4442626"/>
            <a:ext cx="11347732" cy="2224873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214647" y="4562896"/>
            <a:ext cx="8359785" cy="194095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мотивации учащихся к освоению профессий.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Сокращение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сроков подготовки специалистов за счёт совмещения общеобразовательной и профессиональной подготовки.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Увеличение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доли выпускников, трудоустроенных по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специальности.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10" y="4113980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159353" y="4329990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Результаты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948" y="142232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3129" y="1422321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агропромышленный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11677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3306388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433648"/>
              <a:ext cx="5945107" cy="1195551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Учреждения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СПО </a:t>
              </a: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Предприятия </a:t>
              </a:r>
              <a:endPara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2897" y="1583889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17339" y="1583889"/>
            <a:ext cx="8277518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дуальное (практико-ориентированное) обучение, сочетающее теоретическую подготовку в учреждении СПО с практической на предприятии.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159" y="1348741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768" y="1343641"/>
            <a:ext cx="335728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Вариант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практики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66046" y="5066002"/>
            <a:ext cx="11347732" cy="151845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12855" y="5178243"/>
            <a:ext cx="8359785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специалистов, соответствующих требованиям высокотехнологичных отраслей промышленности.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3168" y="4706844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40911" y="4922854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553" y="3101240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07553" y="3337778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Участники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дуальное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1661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1800226"/>
            <a:ext cx="11430000" cy="2313754"/>
            <a:chOff x="7764371" y="1691985"/>
            <a:chExt cx="8128504" cy="2396425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691985"/>
              <a:ext cx="8128504" cy="2396425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765360" y="1966080"/>
              <a:ext cx="6108392" cy="1906539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Заключение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договоров между учреждениями СПО и предприятиями.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Организация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производственной практики на базе предприятий.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Участие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работодателей в разработке образовательных программ, оценке качества подготовки кадров.</a:t>
              </a:r>
            </a:p>
          </p:txBody>
        </p:sp>
      </p:grpSp>
      <p:sp>
        <p:nvSpPr>
          <p:cNvPr id="1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39156" y="4562896"/>
            <a:ext cx="11347732" cy="1923629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243995" y="4737817"/>
            <a:ext cx="835978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Высокий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процент трудоустройства выпускников.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качества подготовки за счёт связи теории с практикой.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Удовлетворённость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работодателей уровнем квалификации выпускников.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10" y="4288900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159353" y="4504910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Результаты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948" y="1572938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3129" y="157293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дуальное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28719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336207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Проект «</a:t>
            </a:r>
            <a:r>
              <a:rPr lang="ru-RU" sz="2800" b="1" dirty="0" err="1">
                <a:solidFill>
                  <a:srgbClr val="394959"/>
                </a:solidFill>
                <a:latin typeface="Montserrat" pitchFamily="2" charset="-52"/>
              </a:rPr>
              <a:t>Профессионалитет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. Регион47»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0522" y="1504733"/>
            <a:ext cx="7600952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Кировский политехнический техникум,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школы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Кировского района.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523" y="4853204"/>
            <a:ext cx="7600951" cy="153308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рост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зачислений в техникум на 35 % за 2 года;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80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 % выпускников трудоустроены по специальности;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создано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5 учебных лабораторий с промышленным оборудованием.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0508" y="1100676"/>
            <a:ext cx="5000625" cy="663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Участники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90522" y="3105762"/>
            <a:ext cx="7600952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подготовка кадров для высокотехнологичных отраслей.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46" y="2706523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Цель проекта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846" y="4317898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8817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336207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err="1">
                <a:solidFill>
                  <a:srgbClr val="394959"/>
                </a:solidFill>
                <a:latin typeface="Montserrat" pitchFamily="2" charset="-52"/>
              </a:rPr>
              <a:t>Агрокласс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 в СОШ № 7 (Выборгский район)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2433" y="1438058"/>
            <a:ext cx="7600953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Выборгский техникум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агропромышленного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и лесного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комплекса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351" y="4874143"/>
            <a:ext cx="7477123" cy="169810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60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 % выпускников 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агрокласса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 поступили в СПО по профильным направлениям;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разработан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школьный проект по гидропонике, внедрённый на предприятии партнёре.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846" y="1048974"/>
            <a:ext cx="5000625" cy="663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Партнёры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52434" y="2976453"/>
            <a:ext cx="7600953" cy="172260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углублённое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изучение биологии, химии, экологии;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практика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на учебно опытном участке техникума;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участие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 конкурсах 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профмастерства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 «Молодые профессионалы».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2" y="2495550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Особенности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520" y="4537333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25396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11301"/>
            <a:ext cx="10796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Инженерные классы при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Тихвинском</a:t>
            </a:r>
            <a:b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 промышленно- 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технологическом техникуме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0522" y="1504733"/>
            <a:ext cx="7600952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робототехника, 3D моделирование,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автоматизация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производств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522" y="5058191"/>
            <a:ext cx="7600951" cy="153308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увеличение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числа абитуриентов на инженерные специальности на 40 %;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3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проекта школьников запатентованы совместно с предприятиями.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0508" y="1100676"/>
            <a:ext cx="5000625" cy="663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Фокус</a:t>
            </a:r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90522" y="3256430"/>
            <a:ext cx="7600952" cy="139177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факультативы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с преподавателями техникума;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проектная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деятельность (разработка моделей для местных предприятий);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летние </a:t>
            </a:r>
            <a:r>
              <a:rPr lang="ru-RU" b="1" dirty="0" err="1">
                <a:solidFill>
                  <a:schemeClr val="bg1"/>
                </a:solidFill>
                <a:latin typeface="Montserrat" pitchFamily="2" charset="-52"/>
              </a:rPr>
              <a:t>интенсивы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 на базе техникума.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46" y="2706523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Инструменты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844" y="4578299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3733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11301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Общие тенденции и выводы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90521" y="1260942"/>
            <a:ext cx="7600952" cy="155845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Партнёрство с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бизнесом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Гибкость учебных планов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Методическая поддержка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Информационная открытость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21" y="772948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Ключевые факторы </a:t>
            </a: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успеха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0521" y="2776631"/>
            <a:ext cx="6124575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Трудности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и пути их преодоления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38245"/>
              </p:ext>
            </p:extLst>
          </p:nvPr>
        </p:nvGraphicFramePr>
        <p:xfrm>
          <a:off x="390521" y="3634316"/>
          <a:ext cx="7410916" cy="268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458"/>
                <a:gridCol w="3705458"/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Проблема</a:t>
                      </a:r>
                      <a:endParaRPr lang="ru-RU" sz="18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Решение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нехватка квалифицированных кадров для профильного обучения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программы переподготовки педагогов на базе СПО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несогласованность графиков школ и техникумов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гибридные форматы (онлайн лекции, асинхронные задания)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низкий интерес школьников к «рабочим» профессиям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профориентационные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квесты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 встречи с успешными выпускниками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87577" y="2794545"/>
            <a:ext cx="11022170" cy="986613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587577" y="2759602"/>
            <a:ext cx="11022171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системное объединение содержания, методов и организационных форм среднего общего и среднего профессионального образования в рамках единой образовательной программы, обеспечивающее: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601" y="1929678"/>
            <a:ext cx="11943137" cy="4991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40024" y="1917691"/>
            <a:ext cx="11209026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Интеграция СОО и СПО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Понятие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0413" y="4314812"/>
            <a:ext cx="3325639" cy="990600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1607" y="4467883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преемственность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уровней образования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13517" y="5315013"/>
            <a:ext cx="4111308" cy="1132030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84108" y="4209947"/>
            <a:ext cx="3325639" cy="120032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375302" y="4209947"/>
            <a:ext cx="314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сокращение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сроков подготовки квалифицированных специалистов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13517" y="5315013"/>
            <a:ext cx="411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формирование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как общекультурных, </a:t>
            </a: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/>
            </a:r>
            <a:b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</a:b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так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 профессиональных компетенций</a:t>
            </a:r>
          </a:p>
        </p:txBody>
      </p:sp>
      <p:sp>
        <p:nvSpPr>
          <p:cNvPr id="5" name="Стрелка вниз 4"/>
          <p:cNvSpPr/>
          <p:nvPr/>
        </p:nvSpPr>
        <p:spPr>
          <a:xfrm rot="1874158">
            <a:off x="2517912" y="3708166"/>
            <a:ext cx="417064" cy="702498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20126807">
            <a:off x="9266163" y="3557423"/>
            <a:ext cx="417064" cy="702498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795753" y="4602914"/>
            <a:ext cx="417064" cy="702498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297492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Итог кейсов: обобщённые результаты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52435" y="4840519"/>
            <a:ext cx="7600952" cy="155845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дальнейшее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развитие дуального обучения,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расширение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сети учебно-образовательных кластеров,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углубление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сотрудничества с предприятиями в рамках национальных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проектов.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20" y="4283022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Перспективы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7673"/>
              </p:ext>
            </p:extLst>
          </p:nvPr>
        </p:nvGraphicFramePr>
        <p:xfrm>
          <a:off x="206098" y="1162727"/>
          <a:ext cx="7785376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90"/>
                <a:gridCol w="54850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Для учащихся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осознанный выбор профессии;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конкурентные преимущества при поступлении в СПО/ВУЗ;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ранний старт карьеры.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Для образовательных организаций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престижа;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привлечение финансирования;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обновление материально технической базы</a:t>
                      </a: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Для региона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сокращение дефицита кадров в ключевых отраслях;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снижение молодёжной безработицы;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рост инвестиционной привлекательности.</a:t>
                      </a: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8125" y="942976"/>
            <a:ext cx="11677650" cy="561022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01160" y="338384"/>
            <a:ext cx="980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Рекомендации по масштабированию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7672" y="1123132"/>
            <a:ext cx="11258551" cy="517207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624" y="1418408"/>
            <a:ext cx="10706101" cy="346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Создание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региональной платформы для обмена лучшими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практиками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Разработка типовых моделей интеграции для разных типов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муниципалитетов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Внедрение системы </a:t>
            </a:r>
            <a:r>
              <a:rPr lang="ru-RU" sz="2400" b="1" dirty="0" err="1">
                <a:solidFill>
                  <a:schemeClr val="bg1"/>
                </a:solidFill>
                <a:latin typeface="Montserrat" pitchFamily="2" charset="-52"/>
              </a:rPr>
              <a:t>грантовой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 поддержки инновационных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проектов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953499" y="3709169"/>
            <a:ext cx="3162299" cy="30602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9" y="3923250"/>
            <a:ext cx="3274424" cy="254677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09622" y="3460589"/>
            <a:ext cx="8543927" cy="199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Организация ежегодных форумов «Образование —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бизнес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— власть»</a:t>
            </a:r>
          </a:p>
        </p:txBody>
      </p:sp>
    </p:spTree>
    <p:extLst>
      <p:ext uri="{BB962C8B-B14F-4D97-AF65-F5344CB8AC3E}">
        <p14:creationId xmlns:p14="http://schemas.microsoft.com/office/powerpoint/2010/main" val="2913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Сильные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7111" y="23268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Нормативно-правовая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поддержка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9177" y="3694104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Развитая сеть партнёрств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178" y="511853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Материально-техническая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база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8953" y="2952395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Кадровый потенциал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78953" y="440328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Прозрачные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9913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9748" y="2095500"/>
            <a:ext cx="6031570" cy="121919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Неравномерность охвата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781" y="3596588"/>
            <a:ext cx="5999503" cy="11820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Ограниченность финансирования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781" y="5105400"/>
            <a:ext cx="5999503" cy="123109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Разрыв в учебных планах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7055" y="2869289"/>
            <a:ext cx="5710236" cy="11036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Низкая информированность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5" y="4538097"/>
            <a:ext cx="5710236" cy="11346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Кадровые дефициты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Слабые стороны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270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81246" y="2203006"/>
            <a:ext cx="6031570" cy="102419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Расширение «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Профессионалитета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3313" y="3615302"/>
            <a:ext cx="5999503" cy="108832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Цифровизация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интеграции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346" y="5270926"/>
            <a:ext cx="5999503" cy="108223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Межрегиональный обмен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7054" y="2715104"/>
            <a:ext cx="5710236" cy="112986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Грантовая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поддержка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4" y="4345871"/>
            <a:ext cx="5710236" cy="11346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Развитие НПК и конкурсов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Возможности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80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9748" y="2155382"/>
            <a:ext cx="6031570" cy="119741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Экономическая нестабильность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279" y="3566211"/>
            <a:ext cx="5999503" cy="126296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Конкуренция за абитуриентов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313" y="5063157"/>
            <a:ext cx="5999503" cy="123286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Регуляторные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барьеры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7055" y="2502424"/>
            <a:ext cx="5710236" cy="132245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Демографические вызовы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4" y="4279457"/>
            <a:ext cx="5710236" cy="125456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Технологические риски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Угрозы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83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466525" y="1081207"/>
            <a:ext cx="109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Итоговые выводы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57781" y="1695360"/>
            <a:ext cx="4731022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19"/>
          <p:cNvSpPr txBox="1"/>
          <p:nvPr/>
        </p:nvSpPr>
        <p:spPr>
          <a:xfrm>
            <a:off x="3793828" y="1863069"/>
            <a:ext cx="4458927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Критические точки роста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6525" y="2635378"/>
            <a:ext cx="11283486" cy="84124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усиление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партнёрства с бизнесом для устойчивого финансирования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6525" y="3778378"/>
            <a:ext cx="11283486" cy="84124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цифровых платформ для выравнивания доступа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6525" y="5064253"/>
            <a:ext cx="11283486" cy="84124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системная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профориентация с 6–7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2211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Приоритетные меры по минимизации угроз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96601"/>
              </p:ext>
            </p:extLst>
          </p:nvPr>
        </p:nvGraphicFramePr>
        <p:xfrm>
          <a:off x="62270" y="1981170"/>
          <a:ext cx="11922043" cy="47777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3655"/>
                <a:gridCol w="1984766"/>
                <a:gridCol w="9583622"/>
              </a:tblGrid>
              <a:tr h="8709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Совершенствование нормативно-правового поля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Упрощение процедур согласования документов и утверждение стандартов, регламентирующих совместную работу образовательных учреждений и предприятий.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Обеспечение прозрачности требований и обязательств сторон при заключении договоров о сотрудничестве.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Модернизация материально-технического обеспечения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Оснащение учебных заведений современным оборудованием и материалами, соответствующими стандартам отраслей.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Введение механизма мониторинга состояния учебного хозяйства и своевременного обновления инвентаря.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Укрепление кадровой составляющей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Введение программ дополнительного профессионального образования и переподготовки педагогических кадров.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Привлечение опытных наставников и мастеров производственного обучения, прошедших специальную сертификацию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Мониторинг и оценка эффективности реализуемых проектов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Формирование регулярного мониторинга хода реализации совместных проектов и оценку достигнутых показателей.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Сбор обратной связи от участников и заинтересованных сторон, включая учащихся, родителей и работодателей.</a:t>
                      </a:r>
                    </a:p>
                    <a:p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Финансовая стабилизация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Выделение стабильных бюджетных ассигнований на поддержку инфраструктурных объектов и обновление методической базы.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Установление прозрачных схем финансирования и отчетности расходов, исключающих риск неэффективного расходования средств.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Приоритетные меры по минимизации угроз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44236"/>
              </p:ext>
            </p:extLst>
          </p:nvPr>
        </p:nvGraphicFramePr>
        <p:xfrm>
          <a:off x="179748" y="2034183"/>
          <a:ext cx="11922043" cy="4419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3655"/>
                <a:gridCol w="1984766"/>
                <a:gridCol w="9583622"/>
              </a:tblGrid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Противодействие коррупции и бюрократическим процедурам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Обеспечение гласности в распределении финансовых средств и принятии управленческих решений.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Регулярный контроль исполнения установленных норм и правил, предотвращение злоупотреблений служебным положением.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14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Пропаганда положительного имиджа рабочих профессий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Проведение массовых кампаний и акций, привлекающих внимание к преимуществам выбора рабочих специальностей.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Активное информирование населения о реальных возможностях карьерного роста и достойного заработка в отрасли.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привлекательности программ интеграции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Дополнительные бонусы и поощрения учащимся, выбравшим специальности, дефицитные на рынке труда.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Специальные программы поддержки семей, отправляющих детей учиться по направлениям, связанным с ключевыми отраслями региона.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Гарантированная занятость выпускникам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Предложение гарантированного распределения выпускников колледжей и техникумов на предприятия региона.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Долгосрочные контракты с работодателями, предусматривающие обязательства по трудоустройству выпускников.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8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114126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466525" y="1081207"/>
            <a:ext cx="1128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по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разделу программы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«Методы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на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уровне среднего общего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образования»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Общие вопросы для самопроверки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6525" y="2449832"/>
            <a:ext cx="11283486" cy="98869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Какие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элементы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рассмотренных кейсов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можно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адаптировать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для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вашей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организации?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6525" y="3702178"/>
            <a:ext cx="11283486" cy="109842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Какие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барьеры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могут возникнуть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внедрении интеграции в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вашем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муниципалитете?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6525" y="5064253"/>
            <a:ext cx="11283486" cy="84124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Какие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показатели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вы предложите для оценки эффективности интеграции?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2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5733" y="1543435"/>
            <a:ext cx="11679092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91067" y="1889670"/>
            <a:ext cx="11022170" cy="460638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701731" y="2239401"/>
            <a:ext cx="11022171" cy="377975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Федеральный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закон  «Об образовании в Российской Федерации» от 29.12.2012г. № 273-ФЗ ст. 68 (о программах СПО);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ФГОС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среднего общего образования;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ФГОС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среднего профессионального образования;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Концепция преподавания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общеобразовательных дисциплин с учётом профессиональной направленности программ СПО (Распоряжение </a:t>
            </a:r>
            <a:r>
              <a:rPr lang="ru-RU" altLang="zh-CN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Минпросвещения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РФ № Р 98 от 30.04.2021);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национальные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проекты («Образование», «</a:t>
            </a:r>
            <a:r>
              <a:rPr lang="ru-RU" altLang="zh-CN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Профессионалитет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»).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Нормативно-правовая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основа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</p:spTree>
    <p:extLst>
      <p:ext uri="{BB962C8B-B14F-4D97-AF65-F5344CB8AC3E}">
        <p14:creationId xmlns:p14="http://schemas.microsoft.com/office/powerpoint/2010/main" val="25899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455" y="2527407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Телефоны </a:t>
            </a:r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для связи: </a:t>
            </a:r>
            <a:endParaRPr lang="ru-RU" b="1" u="sng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+7-9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442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–руководител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ЦОПП ЛО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</a:t>
            </a:r>
            <a:r>
              <a:rPr lang="ru-RU" b="1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Ирина Александровна</a:t>
            </a:r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</a:p>
          <a:p>
            <a:pPr algn="ctr"/>
            <a:r>
              <a:rPr lang="en-GB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copp47@mail.ru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555" y="165350"/>
            <a:ext cx="755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20" dirty="0">
                <a:latin typeface="Arial Black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815" y="846076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базе </a:t>
            </a:r>
          </a:p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ГБПОУ ЛО «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Беседский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371" y="2491533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Адрес: 188447, Ленинградская область, 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Волосовский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район, пос. Беседа, д.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тг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сайт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u="sng" dirty="0">
                <a:solidFill>
                  <a:srgbClr val="394959"/>
                </a:solidFill>
                <a:hlinkClick r:id="rId3"/>
              </a:rPr>
              <a:t>https://copp47.ru/</a:t>
            </a:r>
            <a:endParaRPr lang="ru-RU" dirty="0">
              <a:solidFill>
                <a:srgbClr val="394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vk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u="sng" dirty="0">
                <a:solidFill>
                  <a:srgbClr val="394959"/>
                </a:solidFill>
                <a:hlinkClick r:id="rId4"/>
              </a:rPr>
              <a:t>https://vk.com/copp47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5" y="5174401"/>
            <a:ext cx="1463311" cy="14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4" y="5172911"/>
            <a:ext cx="1434342" cy="146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qrcoder.ru/code/?https%3A%2F%2Ft.me%2Fcopp47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3" y="5172910"/>
            <a:ext cx="1461084" cy="14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Цели и задачи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grpSp>
        <p:nvGrpSpPr>
          <p:cNvPr id="8" name="组合 19"/>
          <p:cNvGrpSpPr/>
          <p:nvPr/>
        </p:nvGrpSpPr>
        <p:grpSpPr>
          <a:xfrm>
            <a:off x="347124" y="4176203"/>
            <a:ext cx="11430000" cy="1954332"/>
            <a:chOff x="7764371" y="2152117"/>
            <a:chExt cx="8128504" cy="2079275"/>
          </a:xfrm>
          <a:solidFill>
            <a:srgbClr val="394959"/>
          </a:solidFill>
        </p:grpSpPr>
        <p:sp>
          <p:nvSpPr>
            <p:cNvPr id="9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2152117"/>
              <a:ext cx="8128504" cy="2071241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9871099" y="2166347"/>
              <a:ext cx="6021776" cy="206504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устранение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дублирования содержания дисциплин;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усиление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прикладного характера общеобразовательных предметов;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формирование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междисциплинарных связей;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развитие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мотивации к освоению профессии через осознание значимости общеобразовательных знаний.</a:t>
              </a:r>
            </a:p>
          </p:txBody>
        </p:sp>
      </p:grpSp>
      <p:sp>
        <p:nvSpPr>
          <p:cNvPr id="11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99369" y="1843766"/>
            <a:ext cx="11430000" cy="188428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3309527" y="1783010"/>
            <a:ext cx="8277518" cy="194095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повысить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качество подготовки специалистов за счёт единства общеобразовательной и профессиональной подготовки;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реализовать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раннюю профессиональную ориентацию и социализацию обучающихся;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оптимизировать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сроки и ресурсы обучения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899" y="3936013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9"/>
          <p:cNvSpPr txBox="1"/>
          <p:nvPr/>
        </p:nvSpPr>
        <p:spPr>
          <a:xfrm>
            <a:off x="70899" y="3968240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Ключевые задачи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200" y="1756753"/>
            <a:ext cx="3264171" cy="6637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9"/>
          <p:cNvSpPr txBox="1"/>
          <p:nvPr/>
        </p:nvSpPr>
        <p:spPr>
          <a:xfrm>
            <a:off x="-47755" y="1821678"/>
            <a:ext cx="335728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1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Сущность интеграционного процесса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333" y="1746672"/>
            <a:ext cx="3162303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Содержательная интеграция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903" y="2927773"/>
            <a:ext cx="3071162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Методическая интеграция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2903" y="4042199"/>
            <a:ext cx="3071164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Организационная интеграция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903" y="5183397"/>
            <a:ext cx="307116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Технологическая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891" y="1765722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включение в общеобразовательные дисциплины прикладных модулей, связанных с будущей профессией;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согласование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результатов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СОО с общими и профессиональными компетенциями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СПО.</a:t>
            </a: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891" y="2937300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применение профессионально ориентированных заданий и кейсов на уроках общеобразовательных дисциплин;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использование междисциплинарных проектов и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практик.</a:t>
            </a: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891" y="4042200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разработка единых учебных планов с учётом профессиональной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направленности;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координация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работы преподавателей общеобразовательных и профессиональных дисциплин.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1891" y="5183397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внедрение модульного обучения, дуальных технологий, проектного метода; </a:t>
            </a: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использование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цифровых ресурсов, моделирующих профессиональную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6387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Принципы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334" y="1546646"/>
            <a:ext cx="4827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преемственности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334" y="2605192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профессиональной направленности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6383" y="3661200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междисциплинарности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4" y="4747043"/>
            <a:ext cx="481964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индивидуализации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19725" y="1546647"/>
            <a:ext cx="6401544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обеспечение логической связи между уровнями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62587" y="2599265"/>
            <a:ext cx="631581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ориентация содержания на требования профессии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62586" y="3661200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установление связей между общеобразовательными и профессиональными дисциплинами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5449" y="4747044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учёт особенностей обучающихся и их профессиональных интересов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4" y="5781673"/>
            <a:ext cx="481217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практико ориентированности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5449" y="5802520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акцент на применение знаний в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85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Модели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85" y="1908596"/>
            <a:ext cx="4827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Параллельного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освоения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285" y="2967142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Модульной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7334" y="4023150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Проектного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обучения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5" y="5108993"/>
            <a:ext cx="481964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Дуального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обучения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19726" y="1908595"/>
            <a:ext cx="6401544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одновременное изучение общеобразовательных и профессиональных дисциплин в рамках единого расписания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62588" y="2951686"/>
            <a:ext cx="631581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объединение содержания в междисциплинарные модули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62587" y="4013621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реализация проектов, требующих знаний из обеих сфер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5450" y="5099465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чередование теоретической подготовки в колледже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с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практической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39612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Преимущества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85" y="1908596"/>
            <a:ext cx="3805878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обучающихся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283" y="3763645"/>
            <a:ext cx="3805879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образовательных организаций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2897" y="5579314"/>
            <a:ext cx="374126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экономики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29111" y="1695451"/>
            <a:ext cx="7681913" cy="1428750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повышение мотивации за счёт осознания практической значимости знаний; раннее профессиональное самоопределение;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сокращение сроков получения квалификации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29111" y="3538008"/>
            <a:ext cx="7681913" cy="1343025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оптимизация учебных планов;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усиление взаимодействия между преподавателями разных циклов;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повышение конкурентоспособности программ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29111" y="5391150"/>
            <a:ext cx="7681913" cy="1209675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ускоренная подготовка кадров под запросы работодателей; </a:t>
            </a:r>
            <a:endParaRPr lang="ru-RU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снижение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затрат на переподготовку</a:t>
            </a:r>
          </a:p>
        </p:txBody>
      </p:sp>
    </p:spTree>
    <p:extLst>
      <p:ext uri="{BB962C8B-B14F-4D97-AF65-F5344CB8AC3E}">
        <p14:creationId xmlns:p14="http://schemas.microsoft.com/office/powerpoint/2010/main" val="29547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Проблемы и риски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85" y="1908596"/>
            <a:ext cx="4827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Методические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285" y="2967142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Кадровые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7334" y="4023150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Организационные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5" y="5108993"/>
            <a:ext cx="481964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Мотивационные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19726" y="1908595"/>
            <a:ext cx="6401544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недостаток учебно методических материалов, интегрирующих СОО и СПО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62588" y="2951686"/>
            <a:ext cx="631581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необходимость повышения квалификации преподавателей общеобразовательных дисциплин в области профессиональной педагогики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62587" y="4013621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сложность согласования учебных планов и графиков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5450" y="5099465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сопротивление части обучающихся и педагогов изменениям</a:t>
            </a:r>
          </a:p>
        </p:txBody>
      </p:sp>
    </p:spTree>
    <p:extLst>
      <p:ext uri="{BB962C8B-B14F-4D97-AF65-F5344CB8AC3E}">
        <p14:creationId xmlns:p14="http://schemas.microsoft.com/office/powerpoint/2010/main" val="9883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2193</TotalTime>
  <Words>1702</Words>
  <Application>Microsoft Office PowerPoint</Application>
  <PresentationFormat>Произвольный</PresentationFormat>
  <Paragraphs>338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662</cp:revision>
  <dcterms:created xsi:type="dcterms:W3CDTF">2025-01-28T02:16:40Z</dcterms:created>
  <dcterms:modified xsi:type="dcterms:W3CDTF">2025-12-15T10:50:43Z</dcterms:modified>
</cp:coreProperties>
</file>