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11" r:id="rId2"/>
    <p:sldId id="322" r:id="rId3"/>
    <p:sldId id="327" r:id="rId4"/>
    <p:sldId id="323" r:id="rId5"/>
    <p:sldId id="326" r:id="rId6"/>
    <p:sldId id="334" r:id="rId7"/>
    <p:sldId id="325" r:id="rId8"/>
    <p:sldId id="328" r:id="rId9"/>
    <p:sldId id="341" r:id="rId10"/>
    <p:sldId id="342" r:id="rId11"/>
    <p:sldId id="343" r:id="rId12"/>
    <p:sldId id="329" r:id="rId13"/>
    <p:sldId id="337" r:id="rId14"/>
    <p:sldId id="330" r:id="rId15"/>
    <p:sldId id="332" r:id="rId16"/>
    <p:sldId id="339" r:id="rId17"/>
    <p:sldId id="331" r:id="rId18"/>
    <p:sldId id="335" r:id="rId19"/>
    <p:sldId id="336" r:id="rId20"/>
    <p:sldId id="34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8CDC"/>
    <a:srgbClr val="394959"/>
    <a:srgbClr val="92D050"/>
    <a:srgbClr val="F8F8F8"/>
    <a:srgbClr val="879FE1"/>
    <a:srgbClr val="568474"/>
    <a:srgbClr val="FDFDFD"/>
    <a:srgbClr val="A66CD2"/>
    <a:srgbClr val="692E96"/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26" autoAdjust="0"/>
    <p:restoredTop sz="94680" autoAdjust="0"/>
  </p:normalViewPr>
  <p:slideViewPr>
    <p:cSldViewPr snapToGrid="0">
      <p:cViewPr>
        <p:scale>
          <a:sx n="80" d="100"/>
          <a:sy n="80" d="100"/>
        </p:scale>
        <p:origin x="-1099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1F800-D4F1-40F1-B59B-24D16FB634D7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6334E-FD70-4482-8604-2E4A5A27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9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1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0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7A5268-9938-E810-E4F5-7203854E9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EE83E53-62C2-9CD3-8B8F-038601B81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F4FAB9-BCC9-5388-A8EE-D14BAA88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829A1E-DEA1-C989-0D1F-C0267301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3268BF-CDE9-3E29-591A-FA162A78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0655B1-2466-B3BC-DF4F-07BB009D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F8A348-4868-7A68-4279-02E87D9DE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AF04EF-8502-862B-8892-742DF4D7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3E7172-5C98-CA65-D941-B67ADD21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D002A3-31F1-3F45-00EC-99533A95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7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3EF243-8C51-2A2C-2CFA-F7EE2F71A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06D5A1E-F3F3-C0E0-7CB6-1DB4EDAF8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8FFDF7-9E7F-1101-984A-B58090CE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A88EDF-32BD-2BD0-4503-D62CDFDE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6ACCDB-F234-ECAA-6732-DF91A602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CB474C-B82B-25F7-B316-CA5D4401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F5A6C1-CF07-B1DB-D7CA-EA7CD6385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E2054C-1F57-8635-16FA-52DEDC95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0E1111-E7ED-43F5-D187-1EBDB661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ABEAAE-4FAA-F403-C0C7-C8B7E434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7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33E89-102E-3E6D-D090-76ACD44D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825036F-E1CA-F16C-21C2-C54CA81A8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090C80-3F2F-55D7-D5B8-6D8A43B1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F74D2C-F226-52F3-8D40-EE0C2519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13178B-FF6F-55A9-AA32-DBF18A30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2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5B121B-C7FB-46E2-8A30-AB6B5659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E18E1E-EAB6-9BB1-0B5F-7763A4C63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178FA0E-D9B5-D155-972C-8CC6F558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1F313FE-E67D-C0FE-BD8B-3B3BB87E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C4F5C3-785B-CBA3-C5DB-DE2B6A47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C893967-2742-C847-B771-A68EE6FC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9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B8326F-D16A-7A52-8B55-B40C2300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AD6F6A-3436-185D-1FCC-A2F28B7D9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A068AE7-F9F9-F4E0-F029-A54EAB5CB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3B98795-E906-B0E8-CFC6-B6D0C4691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AB7543C-A05C-7EA3-2952-29B3C8310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364D2F0-3700-5850-BFB9-A8834AA2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C1370D7-AE9F-9F21-2346-1391F3E4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619D9A3-69FD-5AB6-F57E-90E71E8E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2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958E34-A8C2-EB12-FD9F-5E40A0D1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1AB1136-1241-F7F9-54DB-97089B87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E658352-A2A4-F298-236C-73C27FC1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F79A57E-6E28-0D8F-F74F-8B911828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4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9195612-2A6F-B471-86D8-7D10F5C6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99BF4E3-D2A1-854E-EEDC-E0B94B80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B69422E-C268-C228-D34F-7207FB0B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0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48761F-D102-6EF2-03AB-51EF3CD0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58BBFD-6C45-1CF2-E5AE-429296B9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BDB3642-C639-E21C-000A-2576A57D3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9E329AF-0B58-E078-02D4-572C0B77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6C2D256-C94C-6117-D734-F9EFF3A1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369213-CE52-244B-841D-AA8A5CC6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563717-3AFB-811B-F38F-7C1E60A3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4930A6B-901F-3A23-C607-F202E15D7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BBAE60-00E9-313D-CAEE-7CEFC576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35BB00-D1FD-F408-4B80-A3349603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60AFEE-67A6-18F4-3318-AEABE7E5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09F9994-3016-3CFC-45D6-1CB11E9D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528FC3-5A77-4157-7A13-F26D20FB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652A87-E169-7941-7485-B4E28266C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130CAF-4EB8-7D05-E5A7-3231B82A3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1D6126-F4A8-DA5D-F8A9-118B05B69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2A8EB8-694C-D29A-C635-7BC58671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2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s://copp47.ru/" TargetMode="External"/><Relationship Id="rId7" Type="http://schemas.openxmlformats.org/officeDocument/2006/relationships/image" Target="../media/image7.gif"/><Relationship Id="rId2" Type="http://schemas.openxmlformats.org/officeDocument/2006/relationships/hyperlink" Target="https://t.me/copp4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hyperlink" Target="https://vk.com/copp4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959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D71A9B6-BC84-FDDB-6423-209C668AEE55}"/>
              </a:ext>
            </a:extLst>
          </p:cNvPr>
          <p:cNvSpPr txBox="1"/>
          <p:nvPr/>
        </p:nvSpPr>
        <p:spPr>
          <a:xfrm>
            <a:off x="244276" y="2036410"/>
            <a:ext cx="11717594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BABAB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Управленческие аспекты взаимодействия общеобразовательных организаций и системы профессионального образования</a:t>
            </a:r>
            <a:endParaRPr lang="ru-RU" sz="2000" i="1" dirty="0">
              <a:solidFill>
                <a:srgbClr val="394959"/>
              </a:solidFill>
              <a:latin typeface="Montserrat" pitchFamily="2" charset="-52"/>
              <a:cs typeface="Mongolian Baiti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365973" y="4461713"/>
            <a:ext cx="947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rgbClr val="F8F8F8"/>
                </a:solidFill>
                <a:latin typeface="Montserrat" pitchFamily="2" charset="-52"/>
              </a:rPr>
              <a:t>Ирина </a:t>
            </a:r>
            <a:r>
              <a:rPr lang="ru-RU" sz="2000" dirty="0" smtClean="0">
                <a:solidFill>
                  <a:srgbClr val="F8F8F8"/>
                </a:solidFill>
                <a:latin typeface="Montserrat" pitchFamily="2" charset="-52"/>
              </a:rPr>
              <a:t>Александровна Москвина</a:t>
            </a:r>
            <a:endParaRPr lang="ru-RU" sz="2000" dirty="0">
              <a:solidFill>
                <a:srgbClr val="F8F8F8"/>
              </a:solidFill>
              <a:latin typeface="Montserrat" pitchFamily="2" charset="-52"/>
            </a:endParaRPr>
          </a:p>
          <a:p>
            <a:pPr lvl="0" algn="ctr">
              <a:defRPr/>
            </a:pPr>
            <a:r>
              <a:rPr lang="ru-RU" sz="2000" dirty="0">
                <a:solidFill>
                  <a:srgbClr val="F8F8F8"/>
                </a:solidFill>
                <a:latin typeface="Montserrat" pitchFamily="2" charset="-52"/>
              </a:rPr>
              <a:t>Руководитель ЦОПП Ленинградской </a:t>
            </a:r>
            <a:r>
              <a:rPr lang="ru-RU" sz="2000" dirty="0" smtClean="0">
                <a:solidFill>
                  <a:srgbClr val="F8F8F8"/>
                </a:solidFill>
                <a:latin typeface="Montserrat" pitchFamily="2" charset="-52"/>
              </a:rPr>
              <a:t>области</a:t>
            </a:r>
            <a:endParaRPr lang="ru-RU" sz="2000" dirty="0">
              <a:solidFill>
                <a:srgbClr val="F8F8F8"/>
              </a:solidFill>
              <a:latin typeface="Montserrat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7" y="-1"/>
            <a:ext cx="2390775" cy="1434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7" b="22166"/>
          <a:stretch/>
        </p:blipFill>
        <p:spPr>
          <a:xfrm>
            <a:off x="2433999" y="5643563"/>
            <a:ext cx="9753600" cy="1214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5" t="77834"/>
          <a:stretch/>
        </p:blipFill>
        <p:spPr>
          <a:xfrm flipH="1">
            <a:off x="0" y="5643563"/>
            <a:ext cx="2433999" cy="1214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7125" y="262887"/>
            <a:ext cx="8428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Программа</a:t>
            </a:r>
            <a:r>
              <a:rPr lang="ru-RU" i="1" dirty="0" smtClean="0">
                <a:solidFill>
                  <a:schemeClr val="bg1"/>
                </a:solidFill>
              </a:rPr>
              <a:t>: </a:t>
            </a:r>
            <a:r>
              <a:rPr lang="ru-RU" i="1" dirty="0">
                <a:solidFill>
                  <a:schemeClr val="bg1"/>
                </a:solidFill>
              </a:rPr>
              <a:t>Методы, технологии и управленческие аспекты организации получения первой профессии учащимися Ленинградской области 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на </a:t>
            </a:r>
            <a:r>
              <a:rPr lang="ru-RU" i="1" dirty="0">
                <a:solidFill>
                  <a:schemeClr val="bg1"/>
                </a:solidFill>
              </a:rPr>
              <a:t>уровне среднего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679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401499" y="3449413"/>
            <a:ext cx="11430000" cy="1328023"/>
            <a:chOff x="7764371" y="2369015"/>
            <a:chExt cx="8128504" cy="1412924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947768" y="2369015"/>
              <a:ext cx="5945107" cy="1412924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Ознакомительные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экскурсии и краткосрочные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стажировки Ленинградского металлического завода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(ЛМЗ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)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Экскурсии и практики на Хлебозаводах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"</a:t>
              </a:r>
              <a:r>
                <a:rPr lang="ru-RU" altLang="zh-CN" b="1" dirty="0" err="1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Колпинский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 хлеб" и "</a:t>
              </a:r>
              <a:r>
                <a:rPr lang="ru-RU" altLang="zh-CN" b="1" dirty="0" err="1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Хлебокомбинат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 Пушкинского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района"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0" y="125054"/>
            <a:ext cx="1198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i="1" dirty="0">
                <a:solidFill>
                  <a:srgbClr val="394959"/>
                </a:solidFill>
                <a:latin typeface="Montserrat" pitchFamily="2" charset="-52"/>
              </a:rPr>
              <a:t>Совместные формы взаимодействия</a:t>
            </a:r>
          </a:p>
        </p:txBody>
      </p: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53744" y="1695451"/>
            <a:ext cx="11430000" cy="1571624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471709" y="1632585"/>
            <a:ext cx="8274935" cy="1634490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Заключение соглашений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между образовательными учреждениями и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предприятиями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Определение рамок стажировки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Оказание поддержка обучающимся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Использование современных технологий</a:t>
            </a:r>
            <a:endParaRPr lang="zh-CN" altLang="en-US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5779" y="1370138"/>
            <a:ext cx="3197495" cy="9143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122691" y="1370138"/>
            <a:ext cx="3197494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Особенности реализации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83767" y="5017940"/>
            <a:ext cx="11347732" cy="1634490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429285" y="5017939"/>
            <a:ext cx="8359785" cy="1634490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Осознание преимуществ и трудностей выбранной профессии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Понимание специфики профессиональной деятельности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Повышение уверенности и готовности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идти дальше по выбранной образовательной траектории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9788" y="4623355"/>
            <a:ext cx="3264171" cy="12698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238126" y="4973006"/>
            <a:ext cx="308464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Значение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5274" y="2876551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25274" y="3090530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Примеры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25273" y="609316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u="sng" dirty="0">
                <a:solidFill>
                  <a:srgbClr val="394959"/>
                </a:solidFill>
                <a:latin typeface="Montserrat" pitchFamily="2" charset="-52"/>
              </a:rPr>
              <a:t>Организация стажировок и 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39744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359070" y="2938582"/>
            <a:ext cx="11430000" cy="1325456"/>
            <a:chOff x="7764371" y="2370378"/>
            <a:chExt cx="8128504" cy="1410193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947768" y="2695075"/>
              <a:ext cx="5945107" cy="760805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«Инновации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молодых» - ежегодный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молодежный научно-просветительский форум ко Дню российской науки    </a:t>
              </a:r>
              <a:endPara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0" y="125054"/>
            <a:ext cx="1198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i="1" dirty="0">
                <a:solidFill>
                  <a:srgbClr val="394959"/>
                </a:solidFill>
                <a:latin typeface="Montserrat" pitchFamily="2" charset="-52"/>
              </a:rPr>
              <a:t>Совместные формы взаимодействия</a:t>
            </a:r>
          </a:p>
        </p:txBody>
      </p: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53744" y="1581425"/>
            <a:ext cx="11430000" cy="1152250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471709" y="1632585"/>
            <a:ext cx="8274935" cy="102155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Концептуализация мероприятий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Подготовка докладов и проектов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Проведение мероприятий</a:t>
            </a:r>
            <a:endParaRPr lang="zh-CN" altLang="en-US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5779" y="1370138"/>
            <a:ext cx="3197495" cy="9143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125273" y="1571899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Специфика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83767" y="4572000"/>
            <a:ext cx="11347732" cy="2080430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412532" y="4641736"/>
            <a:ext cx="8359785" cy="1940957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Формирование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научной среды, стимулирующей творчество и желание исследовать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новое</a:t>
            </a:r>
            <a:endParaRPr lang="ru-RU" altLang="zh-CN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Поддержка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научного творчества и разработка перспективных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идей</a:t>
            </a:r>
            <a:endParaRPr lang="ru-RU" altLang="zh-CN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Продвижение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престижа учительского корпуса и статуса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преподавателя-исследователя</a:t>
            </a:r>
            <a:endParaRPr lang="ru-RU" altLang="zh-CN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8361" y="4080430"/>
            <a:ext cx="3264171" cy="12698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258632" y="4572956"/>
            <a:ext cx="308464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Значение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45779" y="2617458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25273" y="2853996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Примеры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25273" y="609316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u="sng" dirty="0">
                <a:solidFill>
                  <a:srgbClr val="394959"/>
                </a:solidFill>
                <a:latin typeface="Montserrat" pitchFamily="2" charset="-52"/>
              </a:rPr>
              <a:t>Научно-практические конференции и соревнования</a:t>
            </a:r>
          </a:p>
        </p:txBody>
      </p:sp>
    </p:spTree>
    <p:extLst>
      <p:ext uri="{BB962C8B-B14F-4D97-AF65-F5344CB8AC3E}">
        <p14:creationId xmlns:p14="http://schemas.microsoft.com/office/powerpoint/2010/main" val="39180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8" y="61564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584551" y="711875"/>
            <a:ext cx="874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Ключевые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показатели эффективности (</a:t>
            </a:r>
            <a:r>
              <a:rPr lang="en-GB" sz="1600" b="1" dirty="0">
                <a:solidFill>
                  <a:srgbClr val="394959"/>
                </a:solidFill>
                <a:latin typeface="Montserrat" pitchFamily="2" charset="-52"/>
              </a:rPr>
              <a:t>KPI)</a:t>
            </a:r>
            <a:endParaRPr lang="ru-RU" sz="16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54292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Показатели эффективности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57275" y="1677122"/>
            <a:ext cx="10163175" cy="89462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Количество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учащихся, прошедших специализированное обучение в рамках сетевого формата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57275" y="2887316"/>
            <a:ext cx="10163175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Уровень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удовлетворенности родителей качеством полученного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образования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57274" y="4086325"/>
            <a:ext cx="10163175" cy="87620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Число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вакансий, закрытых выпускниками СПО и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ОО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57273" y="5297141"/>
            <a:ext cx="10163175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Успешность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участия школьников и студентов в региональных конкурсах и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олимпиадах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16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525880" y="674017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НУЖНЫ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238124" y="1701375"/>
            <a:ext cx="5438775" cy="4175550"/>
          </a:xfrm>
          <a:prstGeom prst="triangle">
            <a:avLst/>
          </a:prstGeom>
          <a:noFill/>
          <a:ln w="1524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Оценка масштаба взаимодействия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419849" y="1701375"/>
            <a:ext cx="5362575" cy="4175550"/>
          </a:xfrm>
          <a:prstGeom prst="triangle">
            <a:avLst/>
          </a:prstGeom>
          <a:noFill/>
          <a:ln w="1524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Оптимизация образовательных программ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 flipV="1">
            <a:off x="3219449" y="1310850"/>
            <a:ext cx="5362575" cy="4175550"/>
          </a:xfrm>
          <a:prstGeom prst="triangle">
            <a:avLst/>
          </a:prstGeom>
          <a:noFill/>
          <a:ln w="1524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9648" y="1701375"/>
            <a:ext cx="2162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Прогресс в достижении целей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 rot="18254520">
            <a:off x="242732" y="2950492"/>
            <a:ext cx="246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ЗАЧЕМ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 rot="3430664">
            <a:off x="9090817" y="3137015"/>
            <a:ext cx="315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ПОКАЗАТЕЛИ?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360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898896" y="1011994"/>
            <a:ext cx="11111104" cy="169648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Как </a:t>
            </a: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рассчитывать?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079" y="508629"/>
            <a:ext cx="3197495" cy="914301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02929" y="510489"/>
            <a:ext cx="3197494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Методика расчёта 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584903" y="1116769"/>
            <a:ext cx="5739089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Сбор данных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Классификация программ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Аналитика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результатов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4176" y="2801906"/>
            <a:ext cx="3197495" cy="914301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9"/>
          <p:cNvSpPr txBox="1"/>
          <p:nvPr/>
        </p:nvSpPr>
        <p:spPr>
          <a:xfrm>
            <a:off x="274176" y="3672616"/>
            <a:ext cx="7945899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Примеры 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8896" y="3154281"/>
            <a:ext cx="11111104" cy="3484644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9"/>
          <p:cNvSpPr txBox="1"/>
          <p:nvPr/>
        </p:nvSpPr>
        <p:spPr>
          <a:xfrm>
            <a:off x="274177" y="3003667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Примеры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1015471" y="3710716"/>
            <a:ext cx="10923281" cy="255389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Профессиональный лицей г. </a:t>
            </a:r>
            <a:r>
              <a:rPr lang="ru-RU" altLang="zh-CN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Выборга: в </a:t>
            </a:r>
            <a:r>
              <a:rPr lang="ru-RU" altLang="zh-CN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прошлом учебном году количество учащихся, вовлеченных в сетевые образовательные программы, достигло 375 человек, увеличившись на 25% по сравнению с предыдущим годом.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Автошкола </a:t>
            </a:r>
            <a:r>
              <a:rPr lang="ru-RU" altLang="zh-CN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г. Луга: Около 50% старшеклассников приняли участие в занятиях, проводимых в партнёрстве с местным транспортным колледжем.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Гатчинский </a:t>
            </a:r>
            <a:r>
              <a:rPr lang="ru-RU" altLang="zh-CN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педагогический колледж: Каждый второй ученик местного лицея прошёл стажировку или участвовал в профильных занятиях, организованных совместно с </a:t>
            </a:r>
            <a:r>
              <a:rPr lang="ru-RU" altLang="zh-CN" b="1" dirty="0" err="1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колледжом</a:t>
            </a:r>
            <a:r>
              <a:rPr lang="ru-RU" altLang="zh-CN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40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00244" y="1100583"/>
            <a:ext cx="11854053" cy="3185667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Значение показателя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4175" y="4705350"/>
            <a:ext cx="11646171" cy="1733550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145780" y="4772025"/>
            <a:ext cx="11498725" cy="146423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i="1" u="sng" dirty="0" smtClean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Итог:</a:t>
            </a:r>
          </a:p>
          <a:p>
            <a:pPr algn="ctr">
              <a:defRPr/>
            </a:pPr>
            <a:r>
              <a:rPr lang="ru-RU" altLang="zh-CN" sz="2000" b="1" i="1" dirty="0" smtClean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Правильное </a:t>
            </a:r>
            <a:r>
              <a:rPr lang="ru-RU" altLang="zh-CN" sz="2000" b="1" i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планирование взаимодействия ОО и СПО заключается в глубоком анализе ситуации, постановке чётких целей, разработке эффективных мер и создании механизмов контроля и оценки</a:t>
            </a:r>
            <a:endParaRPr lang="zh-CN" altLang="en-US" b="1" i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274175" y="1212159"/>
            <a:ext cx="11506199" cy="296251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Широкое распространение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сетевых форм обучения,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активное участие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молодёжи в дополнительном профессиональном образовании и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удовлетворение образовательных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программ региональным потребностям. </a:t>
            </a:r>
            <a:endParaRPr lang="ru-RU" altLang="zh-CN" sz="24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>
              <a:defRPr/>
            </a:pPr>
            <a:endParaRPr lang="ru-RU" altLang="zh-CN" sz="24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Полнота использования возможностей, предоставляемых системой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сетевого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обучения.</a:t>
            </a:r>
            <a:endParaRPr lang="ru-RU" altLang="zh-CN" sz="24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97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7942536" y="1260944"/>
            <a:ext cx="3924300" cy="3990975"/>
          </a:xfrm>
          <a:prstGeom prst="ellipse">
            <a:avLst/>
          </a:prstGeom>
          <a:noFill/>
          <a:ln w="762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766731" y="336207"/>
            <a:ext cx="980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Обеспечение ресурсами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1208" y="1260944"/>
            <a:ext cx="6686550" cy="4837393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65372" y="1877398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          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Материальная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база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65372" y="3217256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          Финансовое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обеспечение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53585" y="4677748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           Информационная поддержка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5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722280" y="2060695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394959"/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746847" y="3400554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394959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704797" y="486104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39495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80" y="1644539"/>
            <a:ext cx="5775611" cy="44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55733" y="1543435"/>
            <a:ext cx="3826145" cy="517169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23931" y="1543435"/>
            <a:ext cx="3826145" cy="517169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Формирование кадрового ресурса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079" y="1083734"/>
            <a:ext cx="3821799" cy="1183215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74176" y="1224458"/>
            <a:ext cx="3807702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 Качественный подбор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460633" y="3049239"/>
            <a:ext cx="3434787" cy="166854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Привлечение талантов через конкурсы, </a:t>
            </a:r>
            <a:r>
              <a:rPr lang="ru-RU" altLang="zh-CN" b="1" dirty="0" err="1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рекрутинг</a:t>
            </a:r>
            <a:r>
              <a:rPr lang="ru-RU" altLang="zh-CN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 и достойные условия.</a:t>
            </a:r>
          </a:p>
          <a:p>
            <a:pPr algn="ctr">
              <a:defRPr/>
            </a:pPr>
            <a:endParaRPr lang="ru-RU" altLang="zh-CN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23931" y="1083735"/>
            <a:ext cx="3819525" cy="1183214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9"/>
          <p:cNvSpPr txBox="1"/>
          <p:nvPr/>
        </p:nvSpPr>
        <p:spPr>
          <a:xfrm>
            <a:off x="4223930" y="1212781"/>
            <a:ext cx="3819526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 Эффективная мотивация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4230551" y="3049239"/>
            <a:ext cx="3819525" cy="1634490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defRPr>
            </a:lvl1pPr>
          </a:lstStyle>
          <a:p>
            <a:pPr algn="ctr"/>
            <a:r>
              <a:rPr lang="ru-RU" altLang="zh-CN" dirty="0"/>
              <a:t>Система стимулов: </a:t>
            </a:r>
            <a:endParaRPr lang="ru-RU" altLang="zh-CN" dirty="0" smtClean="0"/>
          </a:p>
          <a:p>
            <a:pPr algn="ctr"/>
            <a:r>
              <a:rPr lang="ru-RU" altLang="zh-CN" dirty="0" smtClean="0"/>
              <a:t>от </a:t>
            </a:r>
            <a:r>
              <a:rPr lang="ru-RU" altLang="zh-CN" dirty="0"/>
              <a:t>материальных (премии, кредиты) </a:t>
            </a:r>
            <a:endParaRPr lang="ru-RU" altLang="zh-CN" dirty="0" smtClean="0"/>
          </a:p>
          <a:p>
            <a:pPr algn="ctr"/>
            <a:r>
              <a:rPr lang="ru-RU" altLang="zh-CN" dirty="0" smtClean="0"/>
              <a:t>до </a:t>
            </a:r>
            <a:r>
              <a:rPr lang="ru-RU" altLang="zh-CN" dirty="0"/>
              <a:t>нематериальных (культура, признание).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87784" y="1083735"/>
            <a:ext cx="3826145" cy="1183214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A8CDC"/>
              </a:solidFill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8381999" y="1208748"/>
            <a:ext cx="3514725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Непрерывное развитие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8381998" y="3049239"/>
            <a:ext cx="3514725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Регулярное </a:t>
            </a:r>
            <a:r>
              <a:rPr lang="ru-RU" altLang="zh-CN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повышение </a:t>
            </a:r>
            <a:r>
              <a:rPr lang="ru-RU" altLang="zh-CN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квалификации для роста мастерства и улучшения учебного процесса.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187784" y="1684158"/>
            <a:ext cx="3826145" cy="5030967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766732" y="336207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Создание цифровой инфраструктуры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4039" y="1065435"/>
            <a:ext cx="5519089" cy="77288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Облачные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сервисы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4039" y="2051472"/>
            <a:ext cx="5519089" cy="89175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Электронные библиотеки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7220" y="3220650"/>
            <a:ext cx="5519089" cy="9322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Виртуальные лаборатории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4039" y="4381501"/>
            <a:ext cx="5519089" cy="118110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Автоматизированные системы контроля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1588" y="1065435"/>
            <a:ext cx="5538134" cy="77288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Повышение доступности образования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41588" y="1946698"/>
            <a:ext cx="5538134" cy="69172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Расширение спектра возможностей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1588" y="2752725"/>
            <a:ext cx="5538134" cy="68340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Ускорение доступа к информации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41588" y="3581402"/>
            <a:ext cx="5538134" cy="91439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Упрощение обмена информацией между организациями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4039" y="5857274"/>
            <a:ext cx="5519089" cy="80010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И многое другое…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41588" y="4648204"/>
            <a:ext cx="5538134" cy="91439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Комфортные условия для индивидуального сопровождения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41588" y="5722726"/>
            <a:ext cx="5538134" cy="91439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Удобство для всех участников процесса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1525471" y="783226"/>
            <a:ext cx="666529" cy="596084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преимущества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-106292" y="616562"/>
            <a:ext cx="666529" cy="604081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инструменты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671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744957" y="202857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Ключевые моменты 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3426" y="1000125"/>
            <a:ext cx="10772774" cy="111442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Планирование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 координация усилий различных участников образовательного процесса, включая школы, колледжи, университеты, предприятия и государственные структуры.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3426" y="2341386"/>
            <a:ext cx="10772774" cy="133766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Обеспечение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необходимого финансового ресурса для реализации интеграционных проектов, улучшения материально-технической базы, повышения квалификации преподавательского состава.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3426" y="3877874"/>
            <a:ext cx="10772774" cy="127515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Формирование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устойчивого кадрового резерва, включающего высококвалифицированных учителей и наставников, способных успешно внедрять современные образовательные технологии и методики.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3426" y="5335199"/>
            <a:ext cx="10772774" cy="108465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Интеграция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занятий и оперативного контроля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20825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422005" y="2993131"/>
            <a:ext cx="11430000" cy="2540894"/>
            <a:chOff x="7764371" y="1696614"/>
            <a:chExt cx="8128504" cy="1264596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7764371" y="1696614"/>
              <a:ext cx="8128504" cy="1264596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361946" y="1995708"/>
              <a:ext cx="6472425" cy="660953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анализ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текущей ситуации,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изучение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актуальных тенденций рынка труда и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понимание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реальных потребностей бизнеса и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общества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постановка конкретных целей, разработка планов действий и установление ключевых показателей эффективности (KPI)</a:t>
              </a:r>
            </a:p>
          </p:txBody>
        </p:sp>
      </p:grpSp>
      <p:sp>
        <p:nvSpPr>
          <p:cNvPr id="55" name="Скругленный прямоугольник 54"/>
          <p:cNvSpPr/>
          <p:nvPr/>
        </p:nvSpPr>
        <p:spPr>
          <a:xfrm>
            <a:off x="422005" y="2993131"/>
            <a:ext cx="2246449" cy="25408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776741" y="341297"/>
            <a:ext cx="1033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Управленческие аспекты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01502" y="1622069"/>
            <a:ext cx="11430000" cy="1123712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524250" y="1792328"/>
            <a:ext cx="8245490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важная составляющая успешного функционирования любой образовательной структуры</a:t>
            </a:r>
            <a:endParaRPr lang="zh-CN" altLang="en-US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1502" y="1614734"/>
            <a:ext cx="2779848" cy="11310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422004" y="1962588"/>
            <a:ext cx="2759345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Планирование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3" name="TextBox 19"/>
          <p:cNvSpPr txBox="1"/>
          <p:nvPr/>
        </p:nvSpPr>
        <p:spPr>
          <a:xfrm>
            <a:off x="401502" y="4042241"/>
            <a:ext cx="2266951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Этапы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776741" y="864517"/>
            <a:ext cx="1033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i="1" u="sng" dirty="0">
                <a:solidFill>
                  <a:srgbClr val="394959"/>
                </a:solidFill>
                <a:latin typeface="Montserrat" pitchFamily="2" charset="-52"/>
              </a:rPr>
              <a:t>Планирование </a:t>
            </a:r>
          </a:p>
        </p:txBody>
      </p:sp>
    </p:spTree>
    <p:extLst>
      <p:ext uri="{BB962C8B-B14F-4D97-AF65-F5344CB8AC3E}">
        <p14:creationId xmlns:p14="http://schemas.microsoft.com/office/powerpoint/2010/main" val="39953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5455" y="2527407"/>
            <a:ext cx="11397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Телефоны </a:t>
            </a:r>
            <a:r>
              <a:rPr lang="ru-RU" b="1" u="sng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для связи: </a:t>
            </a:r>
            <a:endParaRPr lang="ru-RU" b="1" u="sng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+7-9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442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-4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51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–руководител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ЦОПП ЛО 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Москвина </a:t>
            </a:r>
            <a:r>
              <a:rPr lang="ru-RU" b="1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Ирина Александровна</a:t>
            </a:r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Электронная почта:</a:t>
            </a:r>
          </a:p>
          <a:p>
            <a:pPr algn="ctr"/>
            <a:r>
              <a:rPr lang="en-GB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copp47@mail.ru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1555" y="165350"/>
            <a:ext cx="7559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600" spc="-20" dirty="0">
                <a:latin typeface="Arial Black" pitchFamily="34" charset="0"/>
                <a:ea typeface="+mj-ea"/>
                <a:cs typeface="+mj-cs"/>
              </a:rPr>
              <a:t>Контактная информация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2815" y="846076"/>
            <a:ext cx="8928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Центр опережающей профессиональной подготовки Ленинградской области (ЦОПП ЛО) 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базе </a:t>
            </a:r>
          </a:p>
          <a:p>
            <a:pPr algn="ctr"/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ГБПОУ ЛО «</a:t>
            </a:r>
            <a:r>
              <a:rPr lang="ru-RU" b="1" dirty="0" err="1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Беседский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сельскохозяйственный техникум»</a:t>
            </a:r>
          </a:p>
          <a:p>
            <a:pPr algn="ctr"/>
            <a:endParaRPr lang="ru-RU" b="1" dirty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Москвина Ирина Александровна - руководитель  ЦОПП 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5371" y="2491533"/>
            <a:ext cx="10753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Адрес: 188447, Ленинградская область, </a:t>
            </a:r>
            <a:r>
              <a:rPr lang="ru-RU" b="1" dirty="0" err="1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Волосовский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район, пос. Беседа, д. 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77575" y="4664061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тг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https://t.me/copp47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3339" y="4664061"/>
            <a:ext cx="263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сайт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u="sng" dirty="0">
                <a:solidFill>
                  <a:srgbClr val="394959"/>
                </a:solidFill>
                <a:hlinkClick r:id="rId3"/>
              </a:rPr>
              <a:t>https://copp47.ru/</a:t>
            </a:r>
            <a:endParaRPr lang="ru-RU" dirty="0">
              <a:solidFill>
                <a:srgbClr val="39495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42714" y="4664061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vk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u="sng" dirty="0">
                <a:solidFill>
                  <a:srgbClr val="394959"/>
                </a:solidFill>
                <a:hlinkClick r:id="rId4"/>
              </a:rPr>
              <a:t>https://vk.com/copp47</a:t>
            </a:r>
            <a:endParaRPr lang="ru-RU" dirty="0">
              <a:solidFill>
                <a:srgbClr val="394959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" y="0"/>
            <a:ext cx="2125574" cy="1195635"/>
          </a:xfrm>
          <a:prstGeom prst="rect">
            <a:avLst/>
          </a:prstGeom>
        </p:spPr>
      </p:pic>
      <p:pic>
        <p:nvPicPr>
          <p:cNvPr id="13" name="Рисунок 12" descr="http://qrcoder.ru/code/?http%3A%2F%2Fcopp47.ru%2F&amp;4&amp;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65" y="5174401"/>
            <a:ext cx="1463311" cy="145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qrcoder.ru/code/?https%3A%2F%2Fvk.com%2Fcopp47&amp;4&amp;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14" y="5172911"/>
            <a:ext cx="1434342" cy="146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6" descr="http://qrcoder.ru/code/?https%3A%2F%2Ft.me%2Fcopp47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73" y="5172910"/>
            <a:ext cx="1461084" cy="14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52399" y="749661"/>
            <a:ext cx="1183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Анализ ситуации и выявление потребностей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69225"/>
              </p:ext>
            </p:extLst>
          </p:nvPr>
        </p:nvGraphicFramePr>
        <p:xfrm>
          <a:off x="233361" y="1935890"/>
          <a:ext cx="11677649" cy="21031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2425"/>
                <a:gridCol w="4133850"/>
                <a:gridCol w="7191374"/>
              </a:tblGrid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1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Тенденции рынка труда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Какие специальности наиболее востребованы работодателями?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2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Потребности региональной экономики</a:t>
                      </a:r>
                      <a:endParaRPr lang="ru-RU" sz="2000" b="1" kern="1200" dirty="0" smtClean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Какова структура предприятий региона и их требования к специалистам?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3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Интересы обучающихся</a:t>
                      </a:r>
                      <a:endParaRPr lang="ru-RU" sz="2000" b="1" kern="1200" dirty="0" smtClean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</a:rPr>
                        <a:t>Что привлекает молодых людей в профессиональном образовании?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3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81541" y="482569"/>
            <a:ext cx="1033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Основные компоненты этапа планирования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600" y="1350160"/>
            <a:ext cx="3829047" cy="833763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Исследование рынка труда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6698" y="3093236"/>
            <a:ext cx="3829047" cy="833763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Анализ ситуации и потребности региона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601" y="5258823"/>
            <a:ext cx="3829046" cy="833763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Выводы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48150" y="4607711"/>
            <a:ext cx="7762875" cy="2135989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В Ленинградской области  было выявлено значительное число желающих заниматься сельским хозяйством и </a:t>
            </a:r>
            <a:r>
              <a:rPr lang="ru-RU" sz="1600" b="1" dirty="0" err="1">
                <a:solidFill>
                  <a:schemeClr val="bg1"/>
                </a:solidFill>
                <a:latin typeface="Montserrat" pitchFamily="2" charset="-52"/>
              </a:rPr>
              <a:t>агротехнологиями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. Исходя из этого были разработаны программы дополнительного обучения в аграрных колледжах области, а также организовано создание агротехнологических классов в школах Ленинградской области.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48149" y="1350158"/>
            <a:ext cx="7762875" cy="833763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Востребованные профессии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48151" y="2390774"/>
            <a:ext cx="7762874" cy="2076451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Рабочие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специальности</a:t>
            </a:r>
          </a:p>
          <a:p>
            <a:pPr marL="342900" lvl="0" indent="-342900" algn="ctr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Специалисты технической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направленности</a:t>
            </a:r>
          </a:p>
          <a:p>
            <a:pPr marL="342900" lvl="0" indent="-342900" algn="ctr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Медицинские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работники</a:t>
            </a:r>
          </a:p>
          <a:p>
            <a:pPr marL="342900" lvl="0" indent="-342900" algn="ctr">
              <a:buFont typeface="Arial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Montserrat" pitchFamily="2" charset="-52"/>
              </a:rPr>
              <a:t>IT-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специалисты</a:t>
            </a:r>
          </a:p>
          <a:p>
            <a:pPr marL="342900" lvl="0" indent="-342900" algn="ctr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Аграрные специальности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819273" y="2276475"/>
            <a:ext cx="647700" cy="971550"/>
          </a:xfrm>
          <a:prstGeom prst="down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819273" y="4400550"/>
            <a:ext cx="647700" cy="971550"/>
          </a:xfrm>
          <a:prstGeom prst="down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3924299" y="1512323"/>
            <a:ext cx="647700" cy="509436"/>
          </a:xfrm>
          <a:prstGeom prst="rightArrow">
            <a:avLst/>
          </a:prstGeom>
          <a:solidFill>
            <a:schemeClr val="bg1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924301" y="3248025"/>
            <a:ext cx="647700" cy="509436"/>
          </a:xfrm>
          <a:prstGeom prst="rightArrow">
            <a:avLst/>
          </a:prstGeom>
          <a:solidFill>
            <a:schemeClr val="bg1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781423" y="5403134"/>
            <a:ext cx="647700" cy="509436"/>
          </a:xfrm>
          <a:prstGeom prst="rightArrow">
            <a:avLst/>
          </a:prstGeom>
          <a:solidFill>
            <a:schemeClr val="bg1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33357" y="488070"/>
            <a:ext cx="990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Постановка целей и разработка планов действий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8490" y="2265585"/>
            <a:ext cx="6690020" cy="123200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Цели – четкие и достижимые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4280" y="3885411"/>
            <a:ext cx="6714230" cy="123824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Цели отражают общие задачи образовательной системы и специфичные региона 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9" name="Фигура, имеющая форму буквы L 8"/>
          <p:cNvSpPr/>
          <p:nvPr/>
        </p:nvSpPr>
        <p:spPr>
          <a:xfrm rot="18861201">
            <a:off x="7413777" y="1485669"/>
            <a:ext cx="4051254" cy="2791840"/>
          </a:xfrm>
          <a:prstGeom prst="corner">
            <a:avLst>
              <a:gd name="adj1" fmla="val 26630"/>
              <a:gd name="adj2" fmla="val 26843"/>
            </a:avLst>
          </a:prstGeom>
          <a:solidFill>
            <a:srgbClr val="92D05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7296891" y="1692605"/>
            <a:ext cx="4037859" cy="3790811"/>
          </a:xfrm>
          <a:prstGeom prst="frame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Цель -</a:t>
            </a:r>
            <a:r>
              <a:rPr lang="en-US" sz="2000" b="1" dirty="0" smtClean="0">
                <a:solidFill>
                  <a:srgbClr val="394959"/>
                </a:solidFill>
                <a:latin typeface="Montserrat" pitchFamily="2" charset="-52"/>
              </a:rPr>
              <a:t>&gt;</a:t>
            </a: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 Результат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82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52399" y="186039"/>
            <a:ext cx="1183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Примеры 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509189"/>
              </p:ext>
            </p:extLst>
          </p:nvPr>
        </p:nvGraphicFramePr>
        <p:xfrm>
          <a:off x="314325" y="647704"/>
          <a:ext cx="11677649" cy="59117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8150"/>
                <a:gridCol w="2876550"/>
                <a:gridCol w="3467100"/>
                <a:gridCol w="4895849"/>
              </a:tblGrid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ru-RU" sz="15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Цель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План действий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Возраст</a:t>
                      </a:r>
                      <a:endParaRPr lang="ru-RU" sz="15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Расширить спектр профилей подготовки в учреждениях СПО Ленинградской области, учитывая региональные потребности и тенденции рынка труда.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анализ потребностей рынка труда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консультации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новые программы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дополнительное финансирование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педагогические кадры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информирование школьников и родителей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мониторинг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новые и востребованные специальности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учебные программы в соответствии с современными стандартами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модернизация материальной базы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доп. подготовка преподавателей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доступ к актуальной информации о новых направлениях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высокий процент </a:t>
                      </a:r>
                      <a:r>
                        <a:rPr lang="ru-RU" sz="125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трудоустроенности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выпускников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Увеличить количество старшеклассников, участвующих в профильных кружках и секциях, организуемых в партнерстве с профессиональными учебными заведениями.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маркетинговое</a:t>
                      </a:r>
                      <a:r>
                        <a:rPr lang="ru-RU" sz="1250" b="1" kern="1200" baseline="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исследование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разработка предложений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семинары и мастер-классы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рекламные кампании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повышение мотивации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оценка достигнутого результата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повышение осведомлённости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участие в профильных кружках и секциях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осознанное отношение к карьерному пути.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укрепление связи между общеобразовательными учреждениями и спо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оптимизация процесса профориентации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усиление привлекательности рабочих и технических профессий</a:t>
                      </a:r>
                      <a:endParaRPr lang="ru-RU" sz="125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Улучшить профессиональное ориентирование школьников старших классов.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анализ текущего состояния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предпочтения и запросы самих школьников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разработка новых инструментов и материалов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вебинары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и онлайн-курсы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интерактивные мероприятия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поддержка семей и родителей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использование цифровых платформ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мониторинг и оценка результатов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объективные 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данные </a:t>
                      </a: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 состоянии</a:t>
                      </a:r>
                      <a:r>
                        <a:rPr lang="ru-RU" sz="1250" b="1" kern="1200" baseline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профориентационной 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работы в регионе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инструменты 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 материалы, облегчающие выбор профессии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реальная 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возможность с условиями и особенностями профессиональной деятельности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доп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. помощь в поддержке выбора профессии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практические 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навыки самоопределения и осознанного выбора профессии у</a:t>
                      </a:r>
                      <a:r>
                        <a:rPr lang="ru-RU" sz="1250" b="1" kern="1200" baseline="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обучающихся</a:t>
                      </a:r>
                      <a:endParaRPr lang="ru-RU" sz="125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повышение</a:t>
                      </a:r>
                      <a:r>
                        <a:rPr lang="ru-RU" sz="1250" b="1" kern="1200" baseline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мотивации в выборе профессии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7090410" y="3032347"/>
            <a:ext cx="2976201" cy="3009900"/>
          </a:xfrm>
          <a:prstGeom prst="ellipse">
            <a:avLst/>
          </a:prstGeom>
          <a:noFill/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942536" y="1260944"/>
            <a:ext cx="3924300" cy="3990975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766732" y="336207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Примеры по Ленинградской </a:t>
            </a: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области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621" y="1293760"/>
            <a:ext cx="6686550" cy="5087989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41798" y="1666320"/>
            <a:ext cx="5421797" cy="8482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Региональный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слет учащихся агротехнологических классов  Ленинградской области «</a:t>
            </a:r>
            <a:r>
              <a:rPr lang="ru-RU" sz="1600" b="1" dirty="0" err="1">
                <a:solidFill>
                  <a:schemeClr val="bg1"/>
                </a:solidFill>
                <a:latin typeface="Montserrat" pitchFamily="2" charset="-52"/>
              </a:rPr>
              <a:t>Агрокласс.Этап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 2»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41797" y="2782316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Выставка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«Выбор моей судьбы»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41798" y="3874524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Городской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фестиваль профессий </a:t>
            </a:r>
            <a:endParaRPr lang="ru-RU" sz="1600" b="1" dirty="0" smtClean="0">
              <a:solidFill>
                <a:schemeClr val="bg1"/>
              </a:solidFill>
              <a:latin typeface="Montserrat" pitchFamily="2" charset="-52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«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Шаг в профессию»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17997" y="5025453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Конкурс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«Профориентация </a:t>
            </a:r>
            <a:r>
              <a:rPr lang="en-GB" sz="1600" b="1" dirty="0">
                <a:solidFill>
                  <a:schemeClr val="bg1"/>
                </a:solidFill>
                <a:latin typeface="Montserrat" pitchFamily="2" charset="-52"/>
              </a:rPr>
              <a:t>XXI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века»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5" r="25505"/>
          <a:stretch/>
        </p:blipFill>
        <p:spPr>
          <a:xfrm>
            <a:off x="7839518" y="1445074"/>
            <a:ext cx="4130335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401499" y="3345919"/>
            <a:ext cx="11430000" cy="1325456"/>
            <a:chOff x="7764371" y="2370378"/>
            <a:chExt cx="8128504" cy="1410193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947768" y="2532042"/>
              <a:ext cx="5945107" cy="1086865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Список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востребованных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профессий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Участие работодателей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Создание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центров компетенций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0" y="125054"/>
            <a:ext cx="1198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i="1" dirty="0">
                <a:solidFill>
                  <a:srgbClr val="394959"/>
                </a:solidFill>
                <a:latin typeface="Montserrat" pitchFamily="2" charset="-52"/>
              </a:rPr>
              <a:t>Совместные формы взаимодействия</a:t>
            </a:r>
          </a:p>
        </p:txBody>
      </p: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53744" y="1695451"/>
            <a:ext cx="11430000" cy="1358306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320185" y="1728455"/>
            <a:ext cx="8426461" cy="1362075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Мониторинг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рынка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труда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Отбор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приоритетных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направлений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Корректировка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образовательных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программ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Привлечение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работодателей</a:t>
            </a:r>
            <a:endParaRPr lang="zh-CN" altLang="en-US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5779" y="1370138"/>
            <a:ext cx="3197495" cy="9143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159788" y="1571900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Алгоритм работы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83767" y="5133974"/>
            <a:ext cx="11347732" cy="1518455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423959" y="5382423"/>
            <a:ext cx="8359785" cy="102155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Рост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числа трудоустроившихся выпускников </a:t>
            </a:r>
            <a:endParaRPr lang="ru-RU" altLang="zh-CN" b="1" dirty="0" smtClean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Повышение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привлекательности образовательных учреждений среди молодежи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9788" y="4623355"/>
            <a:ext cx="3264171" cy="12698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235543" y="4817607"/>
            <a:ext cx="3084642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Положительные эффекты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5274" y="2876551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25274" y="3090530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Примеры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25273" y="609316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u="sng" dirty="0" smtClean="0">
                <a:solidFill>
                  <a:srgbClr val="394959"/>
                </a:solidFill>
                <a:latin typeface="Montserrat" pitchFamily="2" charset="-52"/>
              </a:rPr>
              <a:t>Определение перспективных профессий и специальностей</a:t>
            </a:r>
            <a:endParaRPr lang="ru-RU" sz="2800" b="1" u="sng" dirty="0">
              <a:solidFill>
                <a:srgbClr val="394959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098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401499" y="3520838"/>
            <a:ext cx="11430000" cy="1328023"/>
            <a:chOff x="7764371" y="2369016"/>
            <a:chExt cx="8128504" cy="1412924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947768" y="2369016"/>
              <a:ext cx="5945107" cy="1412924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Механизмы реализации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проекта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Создание учебных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групп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Совместные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мероприятия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Система наставничества</a:t>
              </a:r>
              <a:endPara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0" y="125054"/>
            <a:ext cx="1198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i="1" dirty="0">
                <a:solidFill>
                  <a:srgbClr val="394959"/>
                </a:solidFill>
                <a:latin typeface="Montserrat" pitchFamily="2" charset="-52"/>
              </a:rPr>
              <a:t>Совместные формы взаимодействия</a:t>
            </a:r>
          </a:p>
        </p:txBody>
      </p: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53744" y="1695451"/>
            <a:ext cx="11430000" cy="1571624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471709" y="1762507"/>
            <a:ext cx="8274935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Заключение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соглашений между школами и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колледжами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Создание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учебных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групп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Совместные мероприятия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Система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наставничества</a:t>
            </a:r>
            <a:endParaRPr lang="zh-CN" altLang="en-US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5779" y="1370138"/>
            <a:ext cx="3197495" cy="9143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122691" y="1370138"/>
            <a:ext cx="3197494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Механизм реализации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83767" y="5017940"/>
            <a:ext cx="11347732" cy="1634490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429285" y="5219515"/>
            <a:ext cx="8359785" cy="102155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Раннее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знакомство школьников с будущей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профессией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Приобретение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начальных профессиональных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навыков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Единый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механизм передачи знаний и подготовки кадров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9788" y="4734561"/>
            <a:ext cx="3264171" cy="12698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238126" y="4973006"/>
            <a:ext cx="308464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Преимущества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5274" y="2876551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25274" y="3090530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Примеры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25273" y="609316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u="sng" dirty="0">
                <a:solidFill>
                  <a:srgbClr val="394959"/>
                </a:solidFill>
                <a:latin typeface="Montserrat" pitchFamily="2" charset="-52"/>
              </a:rPr>
              <a:t>Развитие сетевых форматов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1163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3_Тема Office">
  <a:themeElements>
    <a:clrScheme name="Межрегиональная конференция">
      <a:dk1>
        <a:srgbClr val="051E3C"/>
      </a:dk1>
      <a:lt1>
        <a:srgbClr val="F8F8F8"/>
      </a:lt1>
      <a:dk2>
        <a:srgbClr val="F8F8F8"/>
      </a:dk2>
      <a:lt2>
        <a:srgbClr val="051E3C"/>
      </a:lt2>
      <a:accent1>
        <a:srgbClr val="236EC1"/>
      </a:accent1>
      <a:accent2>
        <a:srgbClr val="CADFF2"/>
      </a:accent2>
      <a:accent3>
        <a:srgbClr val="F8F8F8"/>
      </a:accent3>
      <a:accent4>
        <a:srgbClr val="F8F8F8"/>
      </a:accent4>
      <a:accent5>
        <a:srgbClr val="F8F8F8"/>
      </a:accent5>
      <a:accent6>
        <a:srgbClr val="F8F8F8"/>
      </a:accent6>
      <a:hlink>
        <a:srgbClr val="ED7D31"/>
      </a:hlink>
      <a:folHlink>
        <a:srgbClr val="ED7D31"/>
      </a:folHlink>
    </a:clrScheme>
    <a:fontScheme name="Официальная тема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1766</TotalTime>
  <Words>1140</Words>
  <Application>Microsoft Office PowerPoint</Application>
  <PresentationFormat>Произвольный</PresentationFormat>
  <Paragraphs>232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VideoDoska</dc:creator>
  <cp:lastModifiedBy>1</cp:lastModifiedBy>
  <cp:revision>536</cp:revision>
  <dcterms:created xsi:type="dcterms:W3CDTF">2025-01-28T02:16:40Z</dcterms:created>
  <dcterms:modified xsi:type="dcterms:W3CDTF">2025-12-04T11:59:55Z</dcterms:modified>
</cp:coreProperties>
</file>